
<file path=[Content_Types].xml><?xml version="1.0" encoding="utf-8"?>
<Types xmlns="http://schemas.openxmlformats.org/package/2006/content-types">
  <Default Extension="xml" ContentType="application/xml"/>
  <Default Extension="m4v" ContentType="video/mp4"/>
  <Default Extension="jpeg" ContentType="image/jpeg"/>
  <Default Extension="fntdata" ContentType="application/x-fontdata"/>
  <Default Extension="rels" ContentType="application/vnd.openxmlformats-package.relationships+xml"/>
  <Default Extension="jpg" ContentType="image/jpg"/>
  <Default Extension="svg" ContentType="image/svg+xml"/>
  <Default Extension="gif" ContentType="image/gif"/>
  <Default Extension="png" ContentType="image/png"/>
  <Default Extension="mp4" ContentType="video/mp4"/>
  <Default Extension="vml" ContentType="application/vnd.openxmlformats-officedocument.vmlDrawing"/>
  <Default Extension="xlsx" ContentType="application/vnd.openxmlformats-officedocument.spreadsheetml.sheet"/>
  <Override PartName="/ppt/slides/slide2.xml" ContentType="application/vnd.openxmlformats-officedocument.presentationml.slide+xml"/>
  <Override PartName="/ppt/presentation.xml" ContentType="application/vnd.openxmlformats-officedocument.presentationml.presentation.main+xml"/>
  <Override PartName="/ppt/slides/slide1.xml" ContentType="application/vnd.openxmlformats-officedocument.presentationml.slide+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docProps/core.xml" ContentType="application/vnd.openxmlformats-package.core-properties+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docProps/app.xml" ContentType="application/vnd.openxmlformats-officedocument.extended-properties+xml"/>
  <Override PartName="/ppt/slideMasters/slideMaster5.xml" ContentType="application/vnd.openxmlformats-officedocument.presentationml.slideMaster+xml"/>
  <Override PartName="/ppt/slides/slide5.xml" ContentType="application/vnd.openxmlformats-officedocument.presentationml.slide+xml"/>
  <Override PartName="/ppt/notesSlides/notesSlide8.xml" ContentType="application/vnd.openxmlformats-officedocument.presentationml.notesSlide+xml"/>
  <Override PartName="/ppt/slideMasters/slideMaster6.xml" ContentType="application/vnd.openxmlformats-officedocument.presentationml.slideMaster+xml"/>
  <Override PartName="/ppt/slides/slide6.xml" ContentType="application/vnd.openxmlformats-officedocument.presentationml.slide+xml"/>
  <Override PartName="/ppt/notesSlides/notesSlide9.xml" ContentType="application/vnd.openxmlformats-officedocument.presentationml.notesSlide+xml"/>
  <Override PartName="/ppt/slideMasters/slideMaster7.xml" ContentType="application/vnd.openxmlformats-officedocument.presentationml.slideMaster+xml"/>
  <Override PartName="/ppt/slides/slide7.xml" ContentType="application/vnd.openxmlformats-officedocument.presentationml.slide+xml"/>
  <Override PartName="/ppt/notesSlides/notesSlide6.xml" ContentType="application/vnd.openxmlformats-officedocument.presentationml.notesSlide+xml"/>
  <Override PartName="/ppt/slideMasters/slideMaster8.xml" ContentType="application/vnd.openxmlformats-officedocument.presentationml.slideMaster+xml"/>
  <Override PartName="/ppt/slides/slide8.xml" ContentType="application/vnd.openxmlformats-officedocument.presentationml.slide+xml"/>
  <Override PartName="/ppt/notesSlides/notesSlide2.xml" ContentType="application/vnd.openxmlformats-officedocument.presentationml.notesSlide+xml"/>
  <Override PartName="/ppt/presProps.xml" ContentType="application/vnd.openxmlformats-officedocument.presentationml.presProps+xml"/>
  <Override PartName="/ppt/notesSlides/notesSlide14.xml" ContentType="application/vnd.openxmlformats-officedocument.presentationml.notesSlide+xml"/>
  <Override PartName="/ppt/viewProps.xml" ContentType="application/vnd.openxmlformats-officedocument.presentationml.viewProps+xml"/>
  <Override PartName="/ppt/theme/theme1.xml" ContentType="application/vnd.openxmlformats-officedocument.theme+xml"/>
  <Override PartName="/ppt/slides/slide13.xml" ContentType="application/vnd.openxmlformats-officedocument.presentationml.slid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s/slide19.xml" ContentType="application/vnd.openxmlformats-officedocument.presentationml.slide+xml"/>
  <Override PartName="/ppt/slideLayouts/slideLayout4.xml" ContentType="application/vnd.openxmlformats-officedocument.presentationml.slideLayout+xml"/>
  <Override PartName="/ppt/slides/slide18.xml" ContentType="application/vnd.openxmlformats-officedocument.presentationml.slid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s/slide15.xml" ContentType="application/vnd.openxmlformats-officedocument.presentationml.slide+xml"/>
  <Override PartName="/ppt/slideLayouts/slideLayout8.xml" ContentType="application/vnd.openxmlformats-officedocument.presentationml.slideLayout+xml"/>
  <Override PartName="/ppt/slides/slide14.xml" ContentType="application/vnd.openxmlformats-officedocument.presentationml.slide+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5.xml" ContentType="application/vnd.openxmlformats-officedocument.presentationml.notesSlide+xml"/>
  <Override PartName="/ppt/slides/slide16.xml" ContentType="application/vnd.openxmlformats-officedocument.presentationml.slide+xml"/>
  <Override PartName="/ppt/notesSlides/notesSlide16.xml" ContentType="application/vnd.openxmlformats-officedocument.presentationml.notesSlide+xml"/>
  <Override PartName="/ppt/slides/slide17.xml" ContentType="application/vnd.openxmlformats-officedocument.presentationml.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
  </p:notesMasterIdLst>
  <p:sldIdLst>
    <p:sldId id="256" r:id="rId3"/>
    <p:sldId id="300" r:id="rId4"/>
    <p:sldId id="269" r:id="rId5"/>
    <p:sldId id="257" r:id="rId6"/>
    <p:sldId id="286" r:id="rId7"/>
    <p:sldId id="287" r:id="rId8"/>
    <p:sldId id="291" r:id="rId9"/>
    <p:sldId id="290" r:id="rId10"/>
    <p:sldId id="289" r:id="rId11"/>
    <p:sldId id="293" r:id="rId12"/>
    <p:sldId id="294" r:id="rId13"/>
    <p:sldId id="295" r:id="rId14"/>
    <p:sldId id="296" r:id="rId15"/>
    <p:sldId id="260" r:id="rId16"/>
    <p:sldId id="298" r:id="rId17"/>
    <p:sldId id="274" r:id="rId18"/>
    <p:sldId id="262" r:id="rId19"/>
    <p:sldId id="273" r:id="rId20"/>
    <p:sldId id="263" r:id="rId21"/>
  </p:sldIdLst>
  <p:sldSz cx="14630400" cy="8229600" type="custom"/>
  <p:notesSz cx="8229600" cy="14630400"/>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 Type="http://schemas.openxmlformats.org/officeDocument/2006/relationships/notesMaster" Target="notesMasters/notesMaster1.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tableStyles" Target="tableStyles.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noEditPoints="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noEditPoints="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5/15/2025</a:t>
            </a:fld>
            <a:endParaRPr lang="en-US"/>
          </a:p>
        </p:txBody>
      </p:sp>
      <p:sp>
        <p:nvSpPr>
          <p:cNvPr id="4" name="Slide Image Placeholder 3"/>
          <p:cNvSpPr>
            <a:spLocks noGrp="1" noRot="1" noChangeAspect="1" noEditPoints="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noEditPoints="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noEditPoints="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noEditPoints="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cSld>
  <p:clrMap bg1="lt1" tx1="dk1" bg2="lt2" tx2="dk2" accent1="accent1" accent2="accent2" accent3="accent3" accent4="accent4" accent5="accent5" accent6="accent6" hlink="hlink" folHlink="folHlink"/>
  <p:hf dt="0" sldNum="0"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10"/>
          </p:nvPr>
        </p:nvSpPr>
        <p:spPr/>
        <p:txBody>
          <a:bodyPr/>
          <a:lstStyle/>
          <a:p>
            <a:fld id="{F7021451-1387-4CA6-816F-3879F97B5CBC}" type="slidenum">
              <a:rPr lang="en-US"/>
              <a:t>‹#›</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FD89655F-B2E9-4DED-B3BE-A8930B3EC2EB}" type="slidenum">
              <a:rPr lang="en-US" smtClean="0"/>
              <a:t>‹#›</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E4300F49-8074-4152-8978-5F3112F5053A}" type="slidenum">
              <a:rPr lang="en-US" smtClean="0"/>
              <a:t>‹#›</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4C1005E1-37F4-47B2-BE42-835B94410323}" type="slidenum">
              <a:rPr lang="en-US" smtClean="0"/>
              <a:t>‹#›</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4A3B9D29-5824-49D6-844D-839A7F3A47F3}" type="slidenum">
              <a:rPr lang="en-US" smtClean="0"/>
              <a:t>‹#›</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10"/>
          </p:nvPr>
        </p:nvSpPr>
        <p:spPr/>
        <p:txBody>
          <a:bodyPr/>
          <a:lstStyle/>
          <a:p>
            <a:fld id="{F7021451-1387-4CA6-816F-3879F97B5CBC}" type="slidenum">
              <a:rPr lang="en-US"/>
              <a:t>‹#›</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BFD388E0-FFDA-4024-A9A2-43CF2E286B8B}" type="slidenum">
              <a:rPr lang="en-US" smtClean="0"/>
              <a:t>‹#›</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995EC715-7CBF-450F-8DC2-CFC4E0858D4B}" type="slidenum">
              <a:rPr lang="en-US" smtClean="0"/>
              <a:t>‹#›</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10"/>
          </p:nvPr>
        </p:nvSpPr>
        <p:spPr/>
        <p:txBody>
          <a:bodyPr/>
          <a:lstStyle/>
          <a:p>
            <a:fld id="{F7021451-1387-4CA6-816F-3879F97B5CBC}" type="slidenum">
              <a:rPr lang="en-US"/>
              <a:t>‹#›</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F7099AF6-C73F-49BF-AC2D-395A2AC51E41}" type="slidenum">
              <a:rPr lang="en-US" smtClean="0"/>
              <a:t>‹#›</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10"/>
          </p:nvPr>
        </p:nvSpPr>
        <p:spPr/>
        <p:txBody>
          <a:bodyPr/>
          <a:lstStyle/>
          <a:p>
            <a:fld id="{F7021451-1387-4CA6-816F-3879F97B5CBC}" type="slidenum">
              <a:rPr lang="en-US"/>
              <a:t>‹#›</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542F705A-F4A6-44BC-B4AD-03DD7981A944}" type="slidenum">
              <a:rPr lang="en-US" smtClean="0"/>
              <a:t>‹#›</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E9C0C7D8-C4A5-4EB7-AC49-581A59533331}" type="slidenum">
              <a:rPr lang="en-US" smtClean="0"/>
              <a:t>‹#›</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p:txBody>
          <a:bodyPr/>
          <a:lstStyle/>
          <a:p/>
        </p:txBody>
      </p:sp>
      <p:sp>
        <p:nvSpPr>
          <p:cNvPr id="3" name="Notes Placeholder 2"/>
          <p:cNvSpPr>
            <a:spLocks noGrp="1" noEditPoints="1"/>
          </p:cNvSpPr>
          <p:nvPr>
            <p:ph type="body" idx="1"/>
          </p:nvPr>
        </p:nvSpPr>
        <p:spPr/>
        <p:txBody>
          <a:bodyPr/>
          <a:lstStyle/>
          <a:p>
            <a:endParaRPr lang="en-US" dirty="0"/>
          </a:p>
        </p:txBody>
      </p:sp>
      <p:sp>
        <p:nvSpPr>
          <p:cNvPr id="4" name="Slide Number Placeholder 3"/>
          <p:cNvSpPr>
            <a:spLocks noGrp="1" noEditPoints="1"/>
          </p:cNvSpPr>
          <p:nvPr>
            <p:ph type="sldNum" sz="quarter" idx="10"/>
          </p:nvPr>
        </p:nvSpPr>
        <p:spPr/>
        <p:txBody>
          <a:bodyPr/>
          <a:lstStyle/>
          <a:p>
            <a:fld id="{F7021451-1387-4CA6-816F-3879F97B5CBC}" type="slidenum">
              <a:rPr lang="en-US"/>
              <a:t>‹#›</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BD23A29-0E1A-46D8-B0FE-D3A80F0BD949}" type="slidenum">
              <a:rPr lang="en-US" smtClean="0"/>
              <a:t>‹#›</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500EA9E-557D-4014-BEB0-B634F0B8E52E}" type="slidenum">
              <a:rPr lang="en-US" smtClean="0"/>
              <a:t>‹#›</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B6FFF014-0EB4-4A2A-B73C-750AD4B3A0FC}" type="slidenum">
              <a:rPr lang="en-US" smtClean="0"/>
              <a:t>‹#›</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38493ADF-80E2-4FEA-843E-1E8EDD6B80F8}" type="slidenum">
              <a:rPr lang="en-US" smtClean="0"/>
              <a:t>‹#›</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685800" y="1143000"/>
            <a:ext cx="5486400" cy="30861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1381E81-04F3-493B-BB94-4279AB899529}" type="slidenum">
              <a:rPr lang="en-US" smtClean="0"/>
              <a:t>‹#›</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hyperlink" Target="https://gamma.app/?utm_source=made-with-gamma" TargetMode="External"/><Relationship Id="rId2"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hyperlink" Target="https://gamma.app/?utm_source=made-with-gamma" TargetMode="External"/><Relationship Id="rId2"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hyperlink" Target="https://gamma.app/?utm_source=made-with-gamma" TargetMode="External"/><Relationship Id="rId2"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hyperlink" Target="https://gamma.app/?utm_source=made-with-gamma" TargetMode="External"/><Relationship Id="rId2"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hyperlink" Target="https://gamma.app/?utm_source=made-with-gamma" TargetMode="External"/><Relationship Id="rId2"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hyperlink" Target="https://gamma.app/?utm_source=made-with-gamma" TargetMode="External"/><Relationship Id="rId2"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hyperlink" Target="https://gamma.app/?utm_source=made-with-gamma" TargetMode="External"/><Relationship Id="rId2"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hyperlink" Target="https://gamma.app/?utm_source=made-with-gamma" TargetMode="External"/><Relationship Id="rId2"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hf dt="0" sldNum="0" hdr="0" ft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txBody>
          <a:bodyPr/>
          <a:lstStyle/>
          <a:p/>
        </p:txBody>
      </p:sp>
      <p:sp>
        <p:nvSpPr>
          <p:cNvPr id="3" name="Shape 1"/>
          <p:cNvSpPr/>
          <p:nvPr/>
        </p:nvSpPr>
        <p:spPr>
          <a:xfrm>
            <a:off x="0" y="0"/>
            <a:ext cx="14630400" cy="8229600"/>
          </a:xfrm>
          <a:prstGeom prst="rect">
            <a:avLst/>
          </a:prstGeom>
          <a:solidFill>
            <a:srgbClr val="F9F6F0"/>
          </a:solidFill>
        </p:spPr>
        <p:txBody>
          <a:bodyPr/>
          <a:lstStyle/>
          <a:p/>
        </p:txBody>
      </p:sp>
      <p:pic>
        <p:nvPicPr>
          <p:cNvPr id="4" name="Image 0" descr="preencoded.png">
            <a:hlinkClick r:id="rId1"/>
          </p:cNvPr>
          <p:cNvPicPr>
            <a:picLocks noChangeAspect="1"/>
          </p:cNvPicPr>
          <p:nvPr/>
        </p:nvPicPr>
        <p:blipFill>
          <a:blip r:embed="rId2"/>
          <a:srcRect/>
          <a:stretch>
            <a:fillRect/>
          </a:stretch>
        </p:blipFill>
        <p:spPr>
          <a:xfrm>
            <a:off x="12839215" y="7749540"/>
            <a:ext cx="1722605" cy="411480"/>
          </a:xfrm>
          <a:prstGeom prst="rect">
            <a:avLst/>
          </a:prstGeom>
        </p:spPr>
      </p:pic>
    </p:spTree>
  </p:cSld>
  <p:clrMapOvr>
    <a:masterClrMapping/>
  </p:clrMapOvr>
  <p:hf dt="0" sldNum="0"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txBody>
          <a:bodyPr/>
          <a:lstStyle/>
          <a:p/>
        </p:txBody>
      </p:sp>
      <p:sp>
        <p:nvSpPr>
          <p:cNvPr id="3" name="Shape 1"/>
          <p:cNvSpPr/>
          <p:nvPr/>
        </p:nvSpPr>
        <p:spPr>
          <a:xfrm>
            <a:off x="0" y="0"/>
            <a:ext cx="14630400" cy="8229600"/>
          </a:xfrm>
          <a:prstGeom prst="rect">
            <a:avLst/>
          </a:prstGeom>
          <a:solidFill>
            <a:srgbClr val="F9F6F0"/>
          </a:solidFill>
        </p:spPr>
        <p:txBody>
          <a:bodyPr/>
          <a:lstStyle/>
          <a:p/>
        </p:txBody>
      </p:sp>
      <p:pic>
        <p:nvPicPr>
          <p:cNvPr id="4" name="Image 0" descr="preencoded.png">
            <a:hlinkClick r:id="rId1"/>
          </p:cNvPr>
          <p:cNvPicPr>
            <a:picLocks noChangeAspect="1"/>
          </p:cNvPicPr>
          <p:nvPr/>
        </p:nvPicPr>
        <p:blipFill>
          <a:blip r:embed="rId2"/>
          <a:srcRect/>
          <a:stretch>
            <a:fillRect/>
          </a:stretch>
        </p:blipFill>
        <p:spPr>
          <a:xfrm>
            <a:off x="12839215" y="7749540"/>
            <a:ext cx="1722605" cy="411480"/>
          </a:xfrm>
          <a:prstGeom prst="rect">
            <a:avLst/>
          </a:prstGeom>
        </p:spPr>
      </p:pic>
    </p:spTree>
  </p:cSld>
  <p:clrMapOvr>
    <a:masterClrMapping/>
  </p:clrMapOvr>
  <p:hf dt="0" sldNum="0" hdr="0" ft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txBody>
          <a:bodyPr/>
          <a:lstStyle/>
          <a:p/>
        </p:txBody>
      </p:sp>
      <p:sp>
        <p:nvSpPr>
          <p:cNvPr id="3" name="Shape 1"/>
          <p:cNvSpPr/>
          <p:nvPr/>
        </p:nvSpPr>
        <p:spPr>
          <a:xfrm>
            <a:off x="0" y="0"/>
            <a:ext cx="14630400" cy="8229600"/>
          </a:xfrm>
          <a:prstGeom prst="rect">
            <a:avLst/>
          </a:prstGeom>
          <a:solidFill>
            <a:srgbClr val="F9F6F0"/>
          </a:solidFill>
        </p:spPr>
        <p:txBody>
          <a:bodyPr/>
          <a:lstStyle/>
          <a:p/>
        </p:txBody>
      </p:sp>
      <p:pic>
        <p:nvPicPr>
          <p:cNvPr id="4" name="Image 0" descr="preencoded.png">
            <a:hlinkClick r:id="rId1"/>
          </p:cNvPr>
          <p:cNvPicPr>
            <a:picLocks noChangeAspect="1"/>
          </p:cNvPicPr>
          <p:nvPr/>
        </p:nvPicPr>
        <p:blipFill>
          <a:blip r:embed="rId2"/>
          <a:srcRect/>
          <a:stretch>
            <a:fillRect/>
          </a:stretch>
        </p:blipFill>
        <p:spPr>
          <a:xfrm>
            <a:off x="12839215" y="7749540"/>
            <a:ext cx="1722605" cy="411480"/>
          </a:xfrm>
          <a:prstGeom prst="rect">
            <a:avLst/>
          </a:prstGeom>
        </p:spPr>
      </p:pic>
    </p:spTree>
  </p:cSld>
  <p:clrMapOvr>
    <a:masterClrMapping/>
  </p:clrMapOvr>
  <p:hf dt="0" sldNum="0" hdr="0" ftr="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txBody>
          <a:bodyPr/>
          <a:lstStyle/>
          <a:p/>
        </p:txBody>
      </p:sp>
      <p:sp>
        <p:nvSpPr>
          <p:cNvPr id="3" name="Shape 1"/>
          <p:cNvSpPr/>
          <p:nvPr/>
        </p:nvSpPr>
        <p:spPr>
          <a:xfrm>
            <a:off x="0" y="0"/>
            <a:ext cx="14630400" cy="8229600"/>
          </a:xfrm>
          <a:prstGeom prst="rect">
            <a:avLst/>
          </a:prstGeom>
          <a:solidFill>
            <a:srgbClr val="F9F6F0"/>
          </a:solidFill>
        </p:spPr>
        <p:txBody>
          <a:bodyPr/>
          <a:lstStyle/>
          <a:p/>
        </p:txBody>
      </p:sp>
      <p:pic>
        <p:nvPicPr>
          <p:cNvPr id="4" name="Image 0" descr="preencoded.png">
            <a:hlinkClick r:id="rId1"/>
          </p:cNvPr>
          <p:cNvPicPr>
            <a:picLocks noChangeAspect="1"/>
          </p:cNvPicPr>
          <p:nvPr/>
        </p:nvPicPr>
        <p:blipFill>
          <a:blip r:embed="rId2"/>
          <a:srcRect/>
          <a:stretch>
            <a:fillRect/>
          </a:stretch>
        </p:blipFill>
        <p:spPr>
          <a:xfrm>
            <a:off x="12839215" y="7749540"/>
            <a:ext cx="1722605" cy="411480"/>
          </a:xfrm>
          <a:prstGeom prst="rect">
            <a:avLst/>
          </a:prstGeom>
        </p:spPr>
      </p:pic>
    </p:spTree>
  </p:cSld>
  <p:clrMapOvr>
    <a:masterClrMapping/>
  </p:clrMapOvr>
  <p:hf dt="0" sldNum="0" hdr="0" ft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txBody>
          <a:bodyPr/>
          <a:lstStyle/>
          <a:p/>
        </p:txBody>
      </p:sp>
      <p:sp>
        <p:nvSpPr>
          <p:cNvPr id="3" name="Shape 1"/>
          <p:cNvSpPr/>
          <p:nvPr/>
        </p:nvSpPr>
        <p:spPr>
          <a:xfrm>
            <a:off x="0" y="0"/>
            <a:ext cx="14630400" cy="8229600"/>
          </a:xfrm>
          <a:prstGeom prst="rect">
            <a:avLst/>
          </a:prstGeom>
          <a:solidFill>
            <a:srgbClr val="F9F6F0"/>
          </a:solidFill>
        </p:spPr>
        <p:txBody>
          <a:bodyPr/>
          <a:lstStyle/>
          <a:p/>
        </p:txBody>
      </p:sp>
      <p:pic>
        <p:nvPicPr>
          <p:cNvPr id="4" name="Image 0" descr="preencoded.png">
            <a:hlinkClick r:id="rId1"/>
          </p:cNvPr>
          <p:cNvPicPr>
            <a:picLocks noChangeAspect="1"/>
          </p:cNvPicPr>
          <p:nvPr/>
        </p:nvPicPr>
        <p:blipFill>
          <a:blip r:embed="rId2"/>
          <a:srcRect/>
          <a:stretch>
            <a:fillRect/>
          </a:stretch>
        </p:blipFill>
        <p:spPr>
          <a:xfrm>
            <a:off x="12839215" y="7749540"/>
            <a:ext cx="1722605" cy="411480"/>
          </a:xfrm>
          <a:prstGeom prst="rect">
            <a:avLst/>
          </a:prstGeom>
        </p:spPr>
      </p:pic>
    </p:spTree>
  </p:cSld>
  <p:clrMapOvr>
    <a:masterClrMapping/>
  </p:clrMapOvr>
  <p:hf dt="0" sldNum="0" hdr="0" ftr="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txBody>
          <a:bodyPr/>
          <a:lstStyle/>
          <a:p/>
        </p:txBody>
      </p:sp>
      <p:sp>
        <p:nvSpPr>
          <p:cNvPr id="3" name="Shape 1"/>
          <p:cNvSpPr/>
          <p:nvPr/>
        </p:nvSpPr>
        <p:spPr>
          <a:xfrm>
            <a:off x="0" y="0"/>
            <a:ext cx="14630400" cy="8229600"/>
          </a:xfrm>
          <a:prstGeom prst="rect">
            <a:avLst/>
          </a:prstGeom>
          <a:solidFill>
            <a:srgbClr val="F9F6F0"/>
          </a:solidFill>
        </p:spPr>
        <p:txBody>
          <a:bodyPr/>
          <a:lstStyle/>
          <a:p/>
        </p:txBody>
      </p:sp>
      <p:pic>
        <p:nvPicPr>
          <p:cNvPr id="4" name="Image 0" descr="preencoded.png">
            <a:hlinkClick r:id="rId1"/>
          </p:cNvPr>
          <p:cNvPicPr>
            <a:picLocks noChangeAspect="1"/>
          </p:cNvPicPr>
          <p:nvPr/>
        </p:nvPicPr>
        <p:blipFill>
          <a:blip r:embed="rId2"/>
          <a:srcRect/>
          <a:stretch>
            <a:fillRect/>
          </a:stretch>
        </p:blipFill>
        <p:spPr>
          <a:xfrm>
            <a:off x="12839215" y="7749540"/>
            <a:ext cx="1722605" cy="411480"/>
          </a:xfrm>
          <a:prstGeom prst="rect">
            <a:avLst/>
          </a:prstGeom>
        </p:spPr>
      </p:pic>
    </p:spTree>
  </p:cSld>
  <p:clrMapOvr>
    <a:masterClrMapping/>
  </p:clrMapOvr>
  <p:hf dt="0" sldNum="0" hdr="0" ftr="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txBody>
          <a:bodyPr/>
          <a:lstStyle/>
          <a:p/>
        </p:txBody>
      </p:sp>
      <p:sp>
        <p:nvSpPr>
          <p:cNvPr id="3" name="Shape 1"/>
          <p:cNvSpPr/>
          <p:nvPr/>
        </p:nvSpPr>
        <p:spPr>
          <a:xfrm>
            <a:off x="0" y="0"/>
            <a:ext cx="14630400" cy="8229600"/>
          </a:xfrm>
          <a:prstGeom prst="rect">
            <a:avLst/>
          </a:prstGeom>
          <a:solidFill>
            <a:srgbClr val="F9F6F0"/>
          </a:solidFill>
        </p:spPr>
        <p:txBody>
          <a:bodyPr/>
          <a:lstStyle/>
          <a:p/>
        </p:txBody>
      </p:sp>
      <p:pic>
        <p:nvPicPr>
          <p:cNvPr id="4" name="Image 0" descr="preencoded.png">
            <a:hlinkClick r:id="rId1"/>
          </p:cNvPr>
          <p:cNvPicPr>
            <a:picLocks noChangeAspect="1"/>
          </p:cNvPicPr>
          <p:nvPr/>
        </p:nvPicPr>
        <p:blipFill>
          <a:blip r:embed="rId2"/>
          <a:srcRect/>
          <a:stretch>
            <a:fillRect/>
          </a:stretch>
        </p:blipFill>
        <p:spPr>
          <a:xfrm>
            <a:off x="12839215" y="7749540"/>
            <a:ext cx="1722605" cy="411480"/>
          </a:xfrm>
          <a:prstGeom prst="rect">
            <a:avLst/>
          </a:prstGeom>
        </p:spPr>
      </p:pic>
    </p:spTree>
  </p:cSld>
  <p:clrMapOvr>
    <a:masterClrMapping/>
  </p:clrMapOvr>
  <p:hf dt="0" sldNum="0" hdr="0" ft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txBody>
          <a:bodyPr/>
          <a:lstStyle/>
          <a:p/>
        </p:txBody>
      </p:sp>
      <p:sp>
        <p:nvSpPr>
          <p:cNvPr id="3" name="Shape 1"/>
          <p:cNvSpPr/>
          <p:nvPr/>
        </p:nvSpPr>
        <p:spPr>
          <a:xfrm>
            <a:off x="0" y="0"/>
            <a:ext cx="14630400" cy="8229600"/>
          </a:xfrm>
          <a:prstGeom prst="rect">
            <a:avLst/>
          </a:prstGeom>
          <a:solidFill>
            <a:srgbClr val="F9F6F0"/>
          </a:solidFill>
        </p:spPr>
        <p:txBody>
          <a:bodyPr/>
          <a:lstStyle/>
          <a:p/>
        </p:txBody>
      </p:sp>
      <p:pic>
        <p:nvPicPr>
          <p:cNvPr id="4" name="Image 0" descr="preencoded.png">
            <a:hlinkClick r:id="rId1"/>
          </p:cNvPr>
          <p:cNvPicPr>
            <a:picLocks noChangeAspect="1"/>
          </p:cNvPicPr>
          <p:nvPr/>
        </p:nvPicPr>
        <p:blipFill>
          <a:blip r:embed="rId2"/>
          <a:srcRect/>
          <a:stretch>
            <a:fillRect/>
          </a:stretch>
        </p:blipFill>
        <p:spPr>
          <a:xfrm>
            <a:off x="12839215" y="7749540"/>
            <a:ext cx="1722605" cy="411480"/>
          </a:xfrm>
          <a:prstGeom prst="rect">
            <a:avLst/>
          </a:prstGeom>
        </p:spPr>
      </p:pic>
    </p:spTree>
  </p:cSld>
  <p:clrMapOvr>
    <a:masterClrMapping/>
  </p:clrMapOvr>
  <p:hf dt="0" sldNum="0" hdr="0" ftr="0"/>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dt="0" sldNum="0"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slideLayout" Target="../slideLayouts/slideLayout2.xml"/><Relationship Id="rId8"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5.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slideLayout" Target="../slideLayouts/slideLayout5.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5.xml"/><Relationship Id="rId5"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5.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5-1.png"/><Relationship Id="rId10" Type="http://schemas.openxmlformats.org/officeDocument/2006/relationships/slideLayout" Target="../slideLayouts/slideLayout6.xml"/><Relationship Id="rId11" Type="http://schemas.openxmlformats.org/officeDocument/2006/relationships/notesSlide" Target="../notesSlides/notesSlide14.xml"/><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46.png"/></Relationships>
</file>

<file path=ppt/slides/_rels/slide15.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2.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slideLayout" Target="../slideLayouts/slideLayout8.xml"/><Relationship Id="rId8"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image" Target="../media/image52.png"/><Relationship Id="rId4" Type="http://schemas.openxmlformats.org/officeDocument/2006/relationships/slideLayout" Target="../slideLayouts/slideLayout2.xml"/><Relationship Id="rId5"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53.png"/><Relationship Id="rId8" Type="http://schemas.openxmlformats.org/officeDocument/2006/relationships/slideLayout" Target="../slideLayouts/slideLayout9.xml"/><Relationship Id="rId9"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8.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hyperlink" Target="https://www.ons.gov.uk/search?q=household+food+waste&amp;filter=time_series&amp;filter=datasets&amp;filter=user_requested_data&amp;sort=relevance" TargetMode="External"/><Relationship Id="rId2" Type="http://schemas.openxmlformats.org/officeDocument/2006/relationships/hyperlink" Target="https://www.naturalearthdata.com/downloads/110m-cultural-vectors" TargetMode="External"/><Relationship Id="rId3" Type="http://schemas.openxmlformats.org/officeDocument/2006/relationships/hyperlink" Target="https://www.statista.com/chart/31072/food-wasted-per-capita-in-european-countries" TargetMode="External"/><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slideLayout" Target="../slideLayouts/slideLayout2.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4.png"/><Relationship Id="rId3" Type="http://schemas.openxmlformats.org/officeDocument/2006/relationships/slideLayout" Target="../slideLayouts/slideLayout3.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slideLayout" Target="../slideLayouts/slideLayout2.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slideLayout" Target="../slideLayouts/slideLayout2.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slideLayout" Target="../slideLayouts/slideLayout4.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4.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5486400" cy="16103679"/>
          </a:xfrm>
          <a:prstGeom prst="rect">
            <a:avLst/>
          </a:prstGeom>
        </p:spPr>
      </p:pic>
      <p:sp>
        <p:nvSpPr>
          <p:cNvPr id="3" name="Text 0"/>
          <p:cNvSpPr/>
          <p:nvPr/>
        </p:nvSpPr>
        <p:spPr>
          <a:xfrm>
            <a:off x="5883235" y="420682"/>
            <a:ext cx="8350329" cy="708660"/>
          </a:xfrm>
          <a:prstGeom prst="rect">
            <a:avLst/>
          </a:prstGeom>
          <a:noFill/>
        </p:spPr>
        <p:txBody>
          <a:bodyPr wrap="square" lIns="0" tIns="0" rIns="0" bIns="0" rtlCol="0" anchor="t"/>
          <a:lstStyle/>
          <a:p>
            <a:pPr marL="0" indent="0" algn="l">
              <a:lnSpc>
                <a:spcPts val="2750"/>
              </a:lnSpc>
              <a:buNone/>
            </a:pPr>
            <a:r>
              <a:rPr lang="en-US" sz="2800" b="1" dirty="0">
                <a:solidFill>
                  <a:srgbClr val="484237"/>
                </a:solidFill>
                <a:latin typeface="Gelasio Semi Bold" pitchFamily="34" charset="0"/>
                <a:ea typeface="Gelasio Semi Bold" pitchFamily="34" charset="0"/>
                <a:cs typeface="Gelasio Semi Bold" pitchFamily="34" charset="0"/>
              </a:rPr>
              <a:t>Food Wastage Analysis: </a:t>
            </a:r>
            <a:endParaRPr lang="en-GB" sz="2800" b="1" dirty="0">
              <a:solidFill>
                <a:srgbClr val="484237"/>
              </a:solidFill>
              <a:latin typeface="Gelasio Semi Bold" pitchFamily="34" charset="0"/>
              <a:ea typeface="Gelasio Semi Bold" pitchFamily="34" charset="0"/>
              <a:cs typeface="Gelasio Semi Bold" pitchFamily="34" charset="0"/>
            </a:endParaRPr>
          </a:p>
          <a:p>
            <a:pPr marL="0" indent="0" algn="l">
              <a:lnSpc>
                <a:spcPts val="2750"/>
              </a:lnSpc>
              <a:buNone/>
            </a:pPr>
            <a:r>
              <a:rPr lang="en-US" sz="2800" b="1" dirty="0">
                <a:solidFill>
                  <a:srgbClr val="484237"/>
                </a:solidFill>
                <a:latin typeface="Gelasio Semi Bold" pitchFamily="34" charset="0"/>
                <a:ea typeface="Gelasio Semi Bold" pitchFamily="34" charset="0"/>
                <a:cs typeface="Gelasio Semi Bold" pitchFamily="34" charset="0"/>
              </a:rPr>
              <a:t>Data-Driven Approaches to a Global Challenge</a:t>
            </a:r>
            <a:endParaRPr lang="en-US" sz="2800" b="1" dirty="0"/>
          </a:p>
        </p:txBody>
      </p:sp>
      <p:sp>
        <p:nvSpPr>
          <p:cNvPr id="7" name="Text 4"/>
          <p:cNvSpPr/>
          <p:nvPr/>
        </p:nvSpPr>
        <p:spPr>
          <a:xfrm>
            <a:off x="5894308" y="3837475"/>
            <a:ext cx="471277" cy="362903"/>
          </a:xfrm>
          <a:prstGeom prst="rect">
            <a:avLst/>
          </a:prstGeom>
          <a:noFill/>
        </p:spPr>
        <p:txBody>
          <a:bodyPr wrap="none" lIns="0" tIns="0" rIns="0" bIns="0" rtlCol="0" anchor="t"/>
          <a:lstStyle/>
          <a:p>
            <a:pPr marL="0" indent="0" algn="ctr">
              <a:lnSpc>
                <a:spcPts val="750"/>
              </a:lnSpc>
              <a:buNone/>
            </a:pPr>
            <a:r>
              <a:rPr lang="en-US" sz="750" dirty="0">
                <a:solidFill>
                  <a:srgbClr val="FFFFFF"/>
                </a:solidFill>
                <a:latin typeface="Gelasio Medium" pitchFamily="34" charset="0"/>
                <a:ea typeface="Gelasio Medium" pitchFamily="34" charset="0"/>
                <a:cs typeface="Gelasio Medium" pitchFamily="34" charset="0"/>
              </a:rPr>
              <a:t>AM</a:t>
            </a:r>
            <a:endParaRPr lang="en-US" sz="750" dirty="0"/>
          </a:p>
        </p:txBody>
      </p:sp>
      <p:sp>
        <p:nvSpPr>
          <p:cNvPr id="8" name="Text 5"/>
          <p:cNvSpPr/>
          <p:nvPr/>
        </p:nvSpPr>
        <p:spPr>
          <a:xfrm>
            <a:off x="6129947" y="6040373"/>
            <a:ext cx="4763933" cy="198477"/>
          </a:xfrm>
          <a:prstGeom prst="rect">
            <a:avLst/>
          </a:prstGeom>
          <a:noFill/>
        </p:spPr>
        <p:txBody>
          <a:bodyPr wrap="none" lIns="0" tIns="0" rIns="0" bIns="0" rtlCol="0" anchor="t"/>
          <a:lstStyle/>
          <a:p>
            <a:pPr marL="0" indent="0" algn="l">
              <a:lnSpc>
                <a:spcPts val="1550"/>
              </a:lnSpc>
              <a:buNone/>
            </a:pPr>
            <a:r>
              <a:rPr lang="en-US" sz="2400" b="1" dirty="0">
                <a:solidFill>
                  <a:srgbClr val="746558"/>
                </a:solidFill>
                <a:latin typeface="Gelasio Bold" pitchFamily="34" charset="0"/>
                <a:ea typeface="Gelasio Bold" pitchFamily="34" charset="0"/>
                <a:cs typeface="Gelasio Bold" pitchFamily="34" charset="0"/>
              </a:rPr>
              <a:t>by Annette Mehrvarz</a:t>
            </a:r>
            <a:r>
              <a:rPr lang="en-GB" sz="2400" b="1" dirty="0">
                <a:solidFill>
                  <a:srgbClr val="746558"/>
                </a:solidFill>
                <a:latin typeface="Gelasio Bold" pitchFamily="34" charset="0"/>
                <a:ea typeface="Gelasio Bold" pitchFamily="34" charset="0"/>
                <a:cs typeface="Gelasio Bold" pitchFamily="34" charset="0"/>
              </a:rPr>
              <a:t> - April 2025</a:t>
            </a:r>
            <a:endParaRPr lang="en-US" sz="2400" dirty="0"/>
          </a:p>
        </p:txBody>
      </p:sp>
      <p:pic>
        <p:nvPicPr>
          <p:cNvPr id="10" name="Image 2" descr="preencoded.png"/>
          <p:cNvPicPr>
            <a:picLocks noChangeAspect="1"/>
          </p:cNvPicPr>
          <p:nvPr/>
        </p:nvPicPr>
        <p:blipFill>
          <a:blip r:embed="rId2"/>
          <a:srcRect/>
          <a:stretch>
            <a:fillRect/>
          </a:stretch>
        </p:blipFill>
        <p:spPr>
          <a:xfrm>
            <a:off x="5883235" y="9348788"/>
            <a:ext cx="2041446" cy="1134070"/>
          </a:xfrm>
          <a:prstGeom prst="rect">
            <a:avLst/>
          </a:prstGeom>
        </p:spPr>
      </p:pic>
      <p:pic>
        <p:nvPicPr>
          <p:cNvPr id="11" name="Image 3" descr="preencoded.png"/>
          <p:cNvPicPr>
            <a:picLocks noChangeAspect="1"/>
          </p:cNvPicPr>
          <p:nvPr/>
        </p:nvPicPr>
        <p:blipFill>
          <a:blip r:embed="rId3"/>
          <a:srcRect/>
          <a:stretch>
            <a:fillRect/>
          </a:stretch>
        </p:blipFill>
        <p:spPr>
          <a:xfrm>
            <a:off x="5883235" y="10610374"/>
            <a:ext cx="4841319" cy="2388751"/>
          </a:xfrm>
          <a:prstGeom prst="rect">
            <a:avLst/>
          </a:prstGeom>
        </p:spPr>
      </p:pic>
      <p:pic>
        <p:nvPicPr>
          <p:cNvPr id="12" name="Image 4" descr="preencoded.png"/>
          <p:cNvPicPr>
            <a:picLocks noChangeAspect="1"/>
          </p:cNvPicPr>
          <p:nvPr/>
        </p:nvPicPr>
        <p:blipFill>
          <a:blip r:embed="rId4"/>
          <a:srcRect/>
          <a:stretch>
            <a:fillRect/>
          </a:stretch>
        </p:blipFill>
        <p:spPr>
          <a:xfrm>
            <a:off x="5883235" y="13126641"/>
            <a:ext cx="5287923" cy="2665214"/>
          </a:xfrm>
          <a:prstGeom prst="rect">
            <a:avLst/>
          </a:prstGeom>
        </p:spPr>
      </p:pic>
      <p:sp>
        <p:nvSpPr>
          <p:cNvPr id="18" name="TextBox 17"/>
          <p:cNvSpPr txBox="1"/>
          <p:nvPr/>
        </p:nvSpPr>
        <p:spPr>
          <a:xfrm>
            <a:off x="6065758" y="1319498"/>
            <a:ext cx="8428646" cy="4116188"/>
          </a:xfrm>
          <a:prstGeom prst="rect">
            <a:avLst/>
          </a:prstGeom>
          <a:noFill/>
        </p:spPr>
        <p:txBody>
          <a:bodyPr wrap="square" rtlCol="0">
            <a:spAutoFit/>
          </a:bodyPr>
          <a:lstStyle/>
          <a:p>
            <a:r>
              <a:rPr lang="en-US" sz="2400"/>
              <a:t>Food wastage represents a critical global challenge, with approximately one-third of all food produced going to waste. This wastage impacts our economy, environment, and food security on a global scale.</a:t>
            </a:r>
          </a:p>
          <a:p>
            <a:endParaRPr lang="en-US" sz="2400"/>
          </a:p>
          <a:p>
            <a:r>
              <a:rPr lang="en-US" sz="2400"/>
              <a:t>This presentation explores data-driven approaches to understanding and addressing food waste through machine learning and statistical analysis. By examining patterns across countries, food categories, and consumption behaviors, we aim to provide actionable insights for businesses, policymakers, and sustainability professionals.</a:t>
            </a:r>
          </a:p>
        </p:txBody>
      </p:sp>
      <p:pic>
        <p:nvPicPr>
          <p:cNvPr id="19" name="Picture 18"/>
          <p:cNvPicPr>
            <a:picLocks noChangeAspect="1"/>
          </p:cNvPicPr>
          <p:nvPr/>
        </p:nvPicPr>
        <p:blipFill>
          <a:blip r:embed="rId5"/>
          <a:srcRect/>
          <a:stretch>
            <a:fillRect/>
          </a:stretch>
        </p:blipFill>
        <p:spPr>
          <a:xfrm>
            <a:off x="11436158" y="6139611"/>
            <a:ext cx="3194242" cy="2051637"/>
          </a:xfrm>
          <a:prstGeom prst="rect">
            <a:avLst/>
          </a:prstGeom>
        </p:spPr>
      </p:pic>
      <p:pic>
        <p:nvPicPr>
          <p:cNvPr id="20" name="Image 1" descr="preencoded.png"/>
          <p:cNvPicPr>
            <a:picLocks noChangeAspect="1"/>
          </p:cNvPicPr>
          <p:nvPr/>
        </p:nvPicPr>
        <p:blipFill>
          <a:blip r:embed="rId6"/>
          <a:srcRect/>
          <a:stretch>
            <a:fillRect/>
          </a:stretch>
        </p:blipFill>
        <p:spPr>
          <a:xfrm>
            <a:off x="5634342" y="5965779"/>
            <a:ext cx="347663" cy="34766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738188"/>
            <a:ext cx="11653242" cy="708779"/>
          </a:xfrm>
          <a:prstGeom prst="rect">
            <a:avLst/>
          </a:prstGeom>
          <a:noFill/>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0"/>
                <a:cs typeface="Gelasio Semi Bold" pitchFamily="34" charset="0"/>
              </a:rPr>
              <a:t>Feature Engineering for Waste Prediction</a:t>
            </a:r>
            <a:endParaRPr lang="en-US" sz="4450" dirty="0"/>
          </a:p>
        </p:txBody>
      </p:sp>
      <p:sp>
        <p:nvSpPr>
          <p:cNvPr id="3" name="Shape 1"/>
          <p:cNvSpPr/>
          <p:nvPr/>
        </p:nvSpPr>
        <p:spPr>
          <a:xfrm>
            <a:off x="793790" y="2921318"/>
            <a:ext cx="3005495" cy="226814"/>
          </a:xfrm>
          <a:prstGeom prst="roundRect">
            <a:avLst>
              <a:gd name="adj" fmla="val 15001"/>
            </a:avLst>
          </a:prstGeom>
          <a:solidFill>
            <a:srgbClr val="EEE8DD"/>
          </a:solidFill>
        </p:spPr>
        <p:txBody>
          <a:bodyPr/>
          <a:lstStyle/>
          <a:p/>
        </p:txBody>
      </p:sp>
      <p:sp>
        <p:nvSpPr>
          <p:cNvPr id="4" name="Text 2"/>
          <p:cNvSpPr/>
          <p:nvPr/>
        </p:nvSpPr>
        <p:spPr>
          <a:xfrm>
            <a:off x="793790" y="3488293"/>
            <a:ext cx="3005495" cy="708660"/>
          </a:xfrm>
          <a:prstGeom prst="rect">
            <a:avLst/>
          </a:prstGeom>
          <a:noFill/>
        </p:spPr>
        <p:txBody>
          <a:bodyPr wrap="squar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0"/>
                <a:cs typeface="Gelasio Semi Bold" pitchFamily="34" charset="0"/>
              </a:rPr>
              <a:t>Derived Economic Metrics</a:t>
            </a:r>
            <a:endParaRPr lang="en-US" sz="2200" dirty="0"/>
          </a:p>
        </p:txBody>
      </p:sp>
      <p:sp>
        <p:nvSpPr>
          <p:cNvPr id="5" name="Text 3"/>
          <p:cNvSpPr/>
          <p:nvPr/>
        </p:nvSpPr>
        <p:spPr>
          <a:xfrm>
            <a:off x="793790" y="4333042"/>
            <a:ext cx="3005495" cy="2177415"/>
          </a:xfrm>
          <a:prstGeom prst="rect">
            <a:avLst/>
          </a:prstGeom>
          <a:noFill/>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0"/>
                <a:cs typeface="Gelasio" pitchFamily="34" charset="0"/>
              </a:rPr>
              <a:t>Creating efficiency metrics like "Economic Loss per Ton" to better understand the financial impact of different types of food waste across regions.</a:t>
            </a:r>
            <a:endParaRPr lang="en-US" sz="1750" dirty="0"/>
          </a:p>
        </p:txBody>
      </p:sp>
      <p:pic>
        <p:nvPicPr>
          <p:cNvPr id="16" name="Picture 3"/>
          <p:cNvPicPr>
            <a:picLocks noChangeAspect="1"/>
          </p:cNvPicPr>
          <p:nvPr/>
        </p:nvPicPr>
        <p:blipFill>
          <a:blip r:embed="rId1"/>
          <a:srcRect/>
          <a:stretch>
            <a:fillRect/>
          </a:stretch>
        </p:blipFill>
        <p:spPr>
          <a:xfrm>
            <a:off x="4615796" y="1446967"/>
            <a:ext cx="9887303" cy="6096323"/>
          </a:xfrm>
          <a:prstGeom prst="rect">
            <a:avLst/>
          </a:prstGeom>
        </p:spPr>
      </p:pic>
      <p:pic>
        <p:nvPicPr>
          <p:cNvPr id="17" name="Picture 16"/>
          <p:cNvPicPr>
            <a:picLocks noChangeAspect="1"/>
          </p:cNvPicPr>
          <p:nvPr/>
        </p:nvPicPr>
        <p:blipFill>
          <a:blip r:embed="rId2"/>
          <a:srcRect/>
          <a:stretch>
            <a:fillRect/>
          </a:stretch>
        </p:blipFill>
        <p:spPr>
          <a:xfrm>
            <a:off x="11583166" y="7703243"/>
            <a:ext cx="3047234" cy="44311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738188"/>
            <a:ext cx="11653242" cy="708779"/>
          </a:xfrm>
          <a:prstGeom prst="rect">
            <a:avLst/>
          </a:prstGeom>
          <a:noFill/>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0"/>
                <a:cs typeface="Gelasio Semi Bold" pitchFamily="34" charset="0"/>
              </a:rPr>
              <a:t>Feature Engineering for Waste Prediction</a:t>
            </a:r>
            <a:endParaRPr lang="en-US" sz="4450" dirty="0"/>
          </a:p>
        </p:txBody>
      </p:sp>
      <p:sp>
        <p:nvSpPr>
          <p:cNvPr id="6" name="Shape 4"/>
          <p:cNvSpPr/>
          <p:nvPr/>
        </p:nvSpPr>
        <p:spPr>
          <a:xfrm>
            <a:off x="954286" y="2535317"/>
            <a:ext cx="3005614" cy="226814"/>
          </a:xfrm>
          <a:prstGeom prst="roundRect">
            <a:avLst>
              <a:gd name="adj" fmla="val 15001"/>
            </a:avLst>
          </a:prstGeom>
          <a:solidFill>
            <a:srgbClr val="EEE8DD"/>
          </a:solidFill>
        </p:spPr>
        <p:txBody>
          <a:bodyPr/>
          <a:lstStyle/>
          <a:p/>
        </p:txBody>
      </p:sp>
      <p:sp>
        <p:nvSpPr>
          <p:cNvPr id="7" name="Text 5"/>
          <p:cNvSpPr/>
          <p:nvPr/>
        </p:nvSpPr>
        <p:spPr>
          <a:xfrm>
            <a:off x="954286" y="3056573"/>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0"/>
                <a:cs typeface="Gelasio Semi Bold" pitchFamily="34" charset="0"/>
              </a:rPr>
              <a:t>Temporal Features</a:t>
            </a:r>
            <a:endParaRPr lang="en-US" sz="2200" dirty="0"/>
          </a:p>
        </p:txBody>
      </p:sp>
      <p:sp>
        <p:nvSpPr>
          <p:cNvPr id="8" name="Text 6"/>
          <p:cNvSpPr/>
          <p:nvPr/>
        </p:nvSpPr>
        <p:spPr>
          <a:xfrm>
            <a:off x="954286" y="3638431"/>
            <a:ext cx="3005614" cy="1814513"/>
          </a:xfrm>
          <a:prstGeom prst="rect">
            <a:avLst/>
          </a:prstGeom>
          <a:noFill/>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0"/>
                <a:cs typeface="Gelasio" pitchFamily="34" charset="0"/>
              </a:rPr>
              <a:t>Extracting seasonal components, year-over-year growth rates, and cyclical patterns to capture changing waste dynamics over time.</a:t>
            </a:r>
            <a:endParaRPr lang="en-US" sz="1750" dirty="0"/>
          </a:p>
        </p:txBody>
      </p:sp>
      <p:pic>
        <p:nvPicPr>
          <p:cNvPr id="16" name="Picture 4"/>
          <p:cNvPicPr>
            <a:picLocks noChangeAspect="1"/>
          </p:cNvPicPr>
          <p:nvPr/>
        </p:nvPicPr>
        <p:blipFill>
          <a:blip r:embed="rId1"/>
          <a:srcRect/>
          <a:stretch>
            <a:fillRect/>
          </a:stretch>
        </p:blipFill>
        <p:spPr>
          <a:xfrm>
            <a:off x="4646023" y="1564619"/>
            <a:ext cx="9878725" cy="5996155"/>
          </a:xfrm>
          <a:prstGeom prst="rect">
            <a:avLst/>
          </a:prstGeom>
        </p:spPr>
      </p:pic>
      <p:pic>
        <p:nvPicPr>
          <p:cNvPr id="17" name="Picture 16"/>
          <p:cNvPicPr>
            <a:picLocks noChangeAspect="1"/>
          </p:cNvPicPr>
          <p:nvPr/>
        </p:nvPicPr>
        <p:blipFill>
          <a:blip r:embed="rId2"/>
          <a:srcRect/>
          <a:stretch>
            <a:fillRect/>
          </a:stretch>
        </p:blipFill>
        <p:spPr>
          <a:xfrm>
            <a:off x="11604815" y="7678427"/>
            <a:ext cx="2919933" cy="55117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738188"/>
            <a:ext cx="11653242" cy="708779"/>
          </a:xfrm>
          <a:prstGeom prst="rect">
            <a:avLst/>
          </a:prstGeom>
          <a:noFill/>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0"/>
                <a:cs typeface="Gelasio Semi Bold" pitchFamily="34" charset="0"/>
              </a:rPr>
              <a:t>Feature Engineering for Waste Prediction</a:t>
            </a:r>
            <a:endParaRPr lang="en-US" sz="4450" dirty="0"/>
          </a:p>
        </p:txBody>
      </p:sp>
      <p:sp>
        <p:nvSpPr>
          <p:cNvPr id="9" name="Shape 7"/>
          <p:cNvSpPr/>
          <p:nvPr/>
        </p:nvSpPr>
        <p:spPr>
          <a:xfrm>
            <a:off x="793791" y="2301716"/>
            <a:ext cx="3005614" cy="226814"/>
          </a:xfrm>
          <a:prstGeom prst="roundRect">
            <a:avLst>
              <a:gd name="adj" fmla="val 15001"/>
            </a:avLst>
          </a:prstGeom>
          <a:solidFill>
            <a:srgbClr val="EEE8DD"/>
          </a:solidFill>
        </p:spPr>
        <p:txBody>
          <a:bodyPr/>
          <a:lstStyle/>
          <a:p/>
        </p:txBody>
      </p:sp>
      <p:sp>
        <p:nvSpPr>
          <p:cNvPr id="10" name="Text 8"/>
          <p:cNvSpPr/>
          <p:nvPr/>
        </p:nvSpPr>
        <p:spPr>
          <a:xfrm>
            <a:off x="793791" y="2807732"/>
            <a:ext cx="3005614" cy="708660"/>
          </a:xfrm>
          <a:prstGeom prst="rect">
            <a:avLst/>
          </a:prstGeom>
          <a:noFill/>
        </p:spPr>
        <p:txBody>
          <a:bodyPr wrap="squar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0"/>
                <a:cs typeface="Gelasio Semi Bold" pitchFamily="34" charset="0"/>
              </a:rPr>
              <a:t>Geographic Indicators</a:t>
            </a:r>
            <a:endParaRPr lang="en-US" sz="2200" dirty="0"/>
          </a:p>
        </p:txBody>
      </p:sp>
      <p:sp>
        <p:nvSpPr>
          <p:cNvPr id="11" name="Text 9"/>
          <p:cNvSpPr/>
          <p:nvPr/>
        </p:nvSpPr>
        <p:spPr>
          <a:xfrm>
            <a:off x="793791" y="3516392"/>
            <a:ext cx="3005614" cy="2540318"/>
          </a:xfrm>
          <a:prstGeom prst="rect">
            <a:avLst/>
          </a:prstGeom>
          <a:noFill/>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0"/>
                <a:cs typeface="Gelasio" pitchFamily="34" charset="0"/>
              </a:rPr>
              <a:t>Developing region-specific variables that account for economic development status, climate zones, and cultural factors that may influence food consumption and waste.</a:t>
            </a:r>
            <a:endParaRPr lang="en-US" sz="1750" dirty="0"/>
          </a:p>
        </p:txBody>
      </p:sp>
      <p:pic>
        <p:nvPicPr>
          <p:cNvPr id="18" name="Picture 17"/>
          <p:cNvPicPr>
            <a:picLocks noChangeAspect="1"/>
          </p:cNvPicPr>
          <p:nvPr/>
        </p:nvPicPr>
        <p:blipFill>
          <a:blip r:embed="rId1"/>
          <a:srcRect/>
          <a:stretch>
            <a:fillRect/>
          </a:stretch>
        </p:blipFill>
        <p:spPr>
          <a:xfrm>
            <a:off x="4827750" y="1523167"/>
            <a:ext cx="9670998" cy="6183919"/>
          </a:xfrm>
          <a:prstGeom prst="rect">
            <a:avLst/>
          </a:prstGeom>
        </p:spPr>
      </p:pic>
      <p:pic>
        <p:nvPicPr>
          <p:cNvPr id="19" name="Picture 18"/>
          <p:cNvPicPr>
            <a:picLocks noChangeAspect="1"/>
          </p:cNvPicPr>
          <p:nvPr/>
        </p:nvPicPr>
        <p:blipFill>
          <a:blip r:embed="rId2"/>
          <a:srcRect/>
          <a:stretch>
            <a:fillRect/>
          </a:stretch>
        </p:blipFill>
        <p:spPr>
          <a:xfrm>
            <a:off x="8978867" y="7214863"/>
            <a:ext cx="3016186" cy="272045"/>
          </a:xfrm>
          <a:prstGeom prst="rect">
            <a:avLst/>
          </a:prstGeom>
        </p:spPr>
      </p:pic>
      <p:pic>
        <p:nvPicPr>
          <p:cNvPr id="20" name="Picture 19"/>
          <p:cNvPicPr>
            <a:picLocks noChangeAspect="1"/>
          </p:cNvPicPr>
          <p:nvPr/>
        </p:nvPicPr>
        <p:blipFill>
          <a:blip r:embed="rId3"/>
          <a:srcRect/>
          <a:stretch>
            <a:fillRect/>
          </a:stretch>
        </p:blipFill>
        <p:spPr>
          <a:xfrm>
            <a:off x="11798833" y="7783286"/>
            <a:ext cx="2919934" cy="80234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738188"/>
            <a:ext cx="11653242" cy="708779"/>
          </a:xfrm>
          <a:prstGeom prst="rect">
            <a:avLst/>
          </a:prstGeom>
          <a:noFill/>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0"/>
                <a:cs typeface="Gelasio Semi Bold" pitchFamily="34" charset="0"/>
              </a:rPr>
              <a:t>Feature Engineering for Waste Prediction</a:t>
            </a:r>
            <a:endParaRPr lang="en-US" sz="4450" dirty="0"/>
          </a:p>
        </p:txBody>
      </p:sp>
      <p:sp>
        <p:nvSpPr>
          <p:cNvPr id="12" name="Shape 10"/>
          <p:cNvSpPr/>
          <p:nvPr/>
        </p:nvSpPr>
        <p:spPr>
          <a:xfrm>
            <a:off x="1077397" y="1900595"/>
            <a:ext cx="3005614" cy="226814"/>
          </a:xfrm>
          <a:prstGeom prst="roundRect">
            <a:avLst>
              <a:gd name="adj" fmla="val 15001"/>
            </a:avLst>
          </a:prstGeom>
          <a:solidFill>
            <a:srgbClr val="EEE8DD"/>
          </a:solidFill>
        </p:spPr>
        <p:txBody>
          <a:bodyPr/>
          <a:lstStyle/>
          <a:p/>
        </p:txBody>
      </p:sp>
      <p:sp>
        <p:nvSpPr>
          <p:cNvPr id="13" name="Text 11"/>
          <p:cNvSpPr/>
          <p:nvPr/>
        </p:nvSpPr>
        <p:spPr>
          <a:xfrm>
            <a:off x="1077397" y="2421850"/>
            <a:ext cx="3005614" cy="708660"/>
          </a:xfrm>
          <a:prstGeom prst="rect">
            <a:avLst/>
          </a:prstGeom>
          <a:noFill/>
        </p:spPr>
        <p:txBody>
          <a:bodyPr wrap="squar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0"/>
                <a:cs typeface="Gelasio Semi Bold" pitchFamily="34" charset="0"/>
              </a:rPr>
              <a:t>Population-Adjusted Metrics</a:t>
            </a:r>
            <a:endParaRPr lang="en-US" sz="2200" dirty="0"/>
          </a:p>
        </p:txBody>
      </p:sp>
      <p:sp>
        <p:nvSpPr>
          <p:cNvPr id="14" name="Text 12"/>
          <p:cNvSpPr/>
          <p:nvPr/>
        </p:nvSpPr>
        <p:spPr>
          <a:xfrm>
            <a:off x="1077396" y="3584138"/>
            <a:ext cx="3005614" cy="2177415"/>
          </a:xfrm>
          <a:prstGeom prst="rect">
            <a:avLst/>
          </a:prstGeom>
          <a:noFill/>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0"/>
                <a:cs typeface="Gelasio" pitchFamily="34" charset="0"/>
              </a:rPr>
              <a:t>Creating per-capita and density-adjusted waste metrics to enable more meaningful comparisons across countries with vastly different population sizes.</a:t>
            </a:r>
            <a:endParaRPr lang="en-US" sz="1750" dirty="0"/>
          </a:p>
        </p:txBody>
      </p:sp>
      <p:pic>
        <p:nvPicPr>
          <p:cNvPr id="17" name="Picture 5"/>
          <p:cNvPicPr>
            <a:picLocks noChangeAspect="1"/>
          </p:cNvPicPr>
          <p:nvPr/>
        </p:nvPicPr>
        <p:blipFill>
          <a:blip r:embed="rId1"/>
          <a:srcRect/>
          <a:stretch>
            <a:fillRect/>
          </a:stretch>
        </p:blipFill>
        <p:spPr>
          <a:xfrm>
            <a:off x="5757516" y="1708019"/>
            <a:ext cx="8872884" cy="5909006"/>
          </a:xfrm>
          <a:prstGeom prst="rect">
            <a:avLst/>
          </a:prstGeom>
        </p:spPr>
      </p:pic>
      <p:pic>
        <p:nvPicPr>
          <p:cNvPr id="18" name="Picture 17"/>
          <p:cNvPicPr>
            <a:picLocks noChangeAspect="1"/>
          </p:cNvPicPr>
          <p:nvPr/>
        </p:nvPicPr>
        <p:blipFill>
          <a:blip r:embed="rId2"/>
          <a:srcRect/>
          <a:stretch>
            <a:fillRect/>
          </a:stretch>
        </p:blipFill>
        <p:spPr>
          <a:xfrm>
            <a:off x="11646433" y="7758333"/>
            <a:ext cx="2919934" cy="38868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40199" y="518993"/>
            <a:ext cx="11868745" cy="571619"/>
          </a:xfrm>
          <a:prstGeom prst="rect">
            <a:avLst/>
          </a:prstGeom>
          <a:noFill/>
        </p:spPr>
        <p:txBody>
          <a:bodyPr wrap="none" lIns="0" tIns="0" rIns="0" bIns="0" rtlCol="0" anchor="t"/>
          <a:lstStyle/>
          <a:p>
            <a:pPr marL="0" indent="0" algn="l">
              <a:lnSpc>
                <a:spcPts val="4500"/>
              </a:lnSpc>
              <a:buNone/>
            </a:pPr>
            <a:r>
              <a:rPr lang="en-US" sz="3600" dirty="0">
                <a:solidFill>
                  <a:srgbClr val="484237"/>
                </a:solidFill>
                <a:latin typeface="Gelasio Semi Bold" pitchFamily="34" charset="0"/>
                <a:ea typeface="Gelasio Semi Bold" pitchFamily="34" charset="0"/>
                <a:cs typeface="Gelasio Semi Bold" pitchFamily="34" charset="0"/>
              </a:rPr>
              <a:t>Data Standardization and Normalization Techniques</a:t>
            </a:r>
            <a:endParaRPr lang="en-US" sz="3600" dirty="0"/>
          </a:p>
        </p:txBody>
      </p:sp>
      <p:sp>
        <p:nvSpPr>
          <p:cNvPr id="3" name="Text 1"/>
          <p:cNvSpPr/>
          <p:nvPr/>
        </p:nvSpPr>
        <p:spPr>
          <a:xfrm>
            <a:off x="2418040" y="1919288"/>
            <a:ext cx="2286595" cy="285869"/>
          </a:xfrm>
          <a:prstGeom prst="rect">
            <a:avLst/>
          </a:prstGeom>
          <a:noFill/>
        </p:spPr>
        <p:txBody>
          <a:bodyPr wrap="none" lIns="0" tIns="0" rIns="0" bIns="0" rtlCol="0" anchor="t"/>
          <a:lstStyle/>
          <a:p>
            <a:pPr marL="0" indent="0" algn="r">
              <a:lnSpc>
                <a:spcPts val="2250"/>
              </a:lnSpc>
              <a:buNone/>
            </a:pPr>
            <a:r>
              <a:rPr lang="en-US" sz="1800" dirty="0">
                <a:solidFill>
                  <a:srgbClr val="746558"/>
                </a:solidFill>
                <a:latin typeface="Gelasio Semi Bold" pitchFamily="34" charset="0"/>
                <a:ea typeface="Gelasio Semi Bold" pitchFamily="34" charset="0"/>
                <a:cs typeface="Gelasio Semi Bold" pitchFamily="34" charset="0"/>
              </a:rPr>
              <a:t>Standard Scaling</a:t>
            </a:r>
            <a:endParaRPr lang="en-US" sz="1800" dirty="0"/>
          </a:p>
        </p:txBody>
      </p:sp>
      <p:sp>
        <p:nvSpPr>
          <p:cNvPr id="4" name="Text 2"/>
          <p:cNvSpPr/>
          <p:nvPr/>
        </p:nvSpPr>
        <p:spPr>
          <a:xfrm>
            <a:off x="640199" y="2314813"/>
            <a:ext cx="4064437" cy="877610"/>
          </a:xfrm>
          <a:prstGeom prst="rect">
            <a:avLst/>
          </a:prstGeom>
          <a:noFill/>
        </p:spPr>
        <p:txBody>
          <a:bodyPr wrap="square" lIns="0" tIns="0" rIns="0" bIns="0" rtlCol="0" anchor="t"/>
          <a:lstStyle/>
          <a:p>
            <a:pPr marL="0" indent="0" algn="r">
              <a:lnSpc>
                <a:spcPts val="2300"/>
              </a:lnSpc>
              <a:buNone/>
            </a:pPr>
            <a:r>
              <a:rPr lang="en-US" sz="1400" dirty="0">
                <a:solidFill>
                  <a:srgbClr val="746558"/>
                </a:solidFill>
                <a:latin typeface="Gelasio" pitchFamily="34" charset="0"/>
                <a:ea typeface="Gelasio" pitchFamily="34" charset="0"/>
                <a:cs typeface="Gelasio" pitchFamily="34" charset="0"/>
              </a:rPr>
              <a:t>Transforming features to have zero mean and unit variance, crucial for machine learning algorithms sensitive to feature scales.</a:t>
            </a:r>
            <a:endParaRPr lang="en-US" sz="1400" dirty="0"/>
          </a:p>
        </p:txBody>
      </p:sp>
      <p:pic>
        <p:nvPicPr>
          <p:cNvPr id="5" name="Image 0" descr="preencoded.png"/>
          <p:cNvPicPr>
            <a:picLocks noChangeAspect="1"/>
          </p:cNvPicPr>
          <p:nvPr/>
        </p:nvPicPr>
        <p:blipFill>
          <a:blip r:embed="rId1"/>
          <a:srcRect/>
          <a:stretch>
            <a:fillRect/>
          </a:stretch>
        </p:blipFill>
        <p:spPr>
          <a:xfrm>
            <a:off x="4978956" y="1456373"/>
            <a:ext cx="4672489" cy="4672489"/>
          </a:xfrm>
          <a:prstGeom prst="rect">
            <a:avLst/>
          </a:prstGeom>
        </p:spPr>
      </p:pic>
      <p:pic>
        <p:nvPicPr>
          <p:cNvPr id="6" name="Image 1" descr="preencoded.png"/>
          <p:cNvPicPr>
            <a:picLocks noChangeAspect="1"/>
          </p:cNvPicPr>
          <p:nvPr/>
        </p:nvPicPr>
        <p:blipFill>
          <a:blip r:embed="rId2"/>
          <a:srcRect/>
          <a:stretch>
            <a:fillRect/>
          </a:stretch>
        </p:blipFill>
        <p:spPr>
          <a:xfrm>
            <a:off x="6021884" y="2465130"/>
            <a:ext cx="273606" cy="342067"/>
          </a:xfrm>
          <a:prstGeom prst="rect">
            <a:avLst/>
          </a:prstGeom>
        </p:spPr>
      </p:pic>
      <p:sp>
        <p:nvSpPr>
          <p:cNvPr id="7" name="Text 3"/>
          <p:cNvSpPr/>
          <p:nvPr/>
        </p:nvSpPr>
        <p:spPr>
          <a:xfrm>
            <a:off x="9925764" y="1919288"/>
            <a:ext cx="2721769" cy="285869"/>
          </a:xfrm>
          <a:prstGeom prst="rect">
            <a:avLst/>
          </a:prstGeom>
          <a:noFill/>
        </p:spPr>
        <p:txBody>
          <a:bodyPr wrap="none" lIns="0" tIns="0" rIns="0" bIns="0" rtlCol="0" anchor="t"/>
          <a:lstStyle/>
          <a:p>
            <a:pPr marL="0" indent="0" algn="l">
              <a:lnSpc>
                <a:spcPts val="2250"/>
              </a:lnSpc>
              <a:buNone/>
            </a:pPr>
            <a:r>
              <a:rPr lang="en-US" sz="1800" dirty="0">
                <a:solidFill>
                  <a:srgbClr val="746558"/>
                </a:solidFill>
                <a:latin typeface="Gelasio Semi Bold" pitchFamily="34" charset="0"/>
                <a:ea typeface="Gelasio Semi Bold" pitchFamily="34" charset="0"/>
                <a:cs typeface="Gelasio Semi Bold" pitchFamily="34" charset="0"/>
              </a:rPr>
              <a:t>Min-Max Normalization</a:t>
            </a:r>
            <a:endParaRPr lang="en-US" sz="1800" dirty="0"/>
          </a:p>
        </p:txBody>
      </p:sp>
      <p:sp>
        <p:nvSpPr>
          <p:cNvPr id="8" name="Text 4"/>
          <p:cNvSpPr/>
          <p:nvPr/>
        </p:nvSpPr>
        <p:spPr>
          <a:xfrm>
            <a:off x="9925764" y="2314813"/>
            <a:ext cx="4064437" cy="877610"/>
          </a:xfrm>
          <a:prstGeom prst="rect">
            <a:avLst/>
          </a:prstGeom>
          <a:noFill/>
        </p:spPr>
        <p:txBody>
          <a:bodyPr wrap="square" lIns="0" tIns="0" rIns="0" bIns="0" rtlCol="0" anchor="t"/>
          <a:lstStyle/>
          <a:p>
            <a:pPr marL="0" indent="0" algn="l">
              <a:lnSpc>
                <a:spcPts val="2300"/>
              </a:lnSpc>
              <a:buNone/>
            </a:pPr>
            <a:r>
              <a:rPr lang="en-US" sz="1400" dirty="0">
                <a:solidFill>
                  <a:srgbClr val="746558"/>
                </a:solidFill>
                <a:latin typeface="Gelasio" pitchFamily="34" charset="0"/>
                <a:ea typeface="Gelasio" pitchFamily="34" charset="0"/>
                <a:cs typeface="Gelasio" pitchFamily="34" charset="0"/>
              </a:rPr>
              <a:t>Scaling features to a fixed range (0-1), preserving the shape of the original distribution while limiting the influence of outliers.</a:t>
            </a:r>
            <a:endParaRPr lang="en-US" sz="1400" dirty="0"/>
          </a:p>
        </p:txBody>
      </p:sp>
      <p:pic>
        <p:nvPicPr>
          <p:cNvPr id="9" name="Image 2" descr="preencoded.png"/>
          <p:cNvPicPr>
            <a:picLocks noChangeAspect="1"/>
          </p:cNvPicPr>
          <p:nvPr/>
        </p:nvPicPr>
        <p:blipFill>
          <a:blip r:embed="rId3"/>
          <a:srcRect/>
          <a:stretch>
            <a:fillRect/>
          </a:stretch>
        </p:blipFill>
        <p:spPr>
          <a:xfrm>
            <a:off x="4978956" y="1456373"/>
            <a:ext cx="4672489" cy="4672489"/>
          </a:xfrm>
          <a:prstGeom prst="rect">
            <a:avLst/>
          </a:prstGeom>
        </p:spPr>
      </p:pic>
      <p:pic>
        <p:nvPicPr>
          <p:cNvPr id="10" name="Image 3" descr="preencoded.png"/>
          <p:cNvPicPr>
            <a:picLocks noChangeAspect="1"/>
          </p:cNvPicPr>
          <p:nvPr/>
        </p:nvPicPr>
        <p:blipFill>
          <a:blip r:embed="rId4"/>
          <a:srcRect/>
          <a:stretch>
            <a:fillRect/>
          </a:stretch>
        </p:blipFill>
        <p:spPr>
          <a:xfrm>
            <a:off x="8334673" y="2465130"/>
            <a:ext cx="273606" cy="342067"/>
          </a:xfrm>
          <a:prstGeom prst="rect">
            <a:avLst/>
          </a:prstGeom>
        </p:spPr>
      </p:pic>
      <p:sp>
        <p:nvSpPr>
          <p:cNvPr id="11" name="Text 5"/>
          <p:cNvSpPr/>
          <p:nvPr/>
        </p:nvSpPr>
        <p:spPr>
          <a:xfrm>
            <a:off x="9925764" y="4392692"/>
            <a:ext cx="2286595" cy="285869"/>
          </a:xfrm>
          <a:prstGeom prst="rect">
            <a:avLst/>
          </a:prstGeom>
          <a:noFill/>
        </p:spPr>
        <p:txBody>
          <a:bodyPr wrap="none" lIns="0" tIns="0" rIns="0" bIns="0" rtlCol="0" anchor="t"/>
          <a:lstStyle/>
          <a:p>
            <a:pPr marL="0" indent="0" algn="l">
              <a:lnSpc>
                <a:spcPts val="2250"/>
              </a:lnSpc>
              <a:buNone/>
            </a:pPr>
            <a:r>
              <a:rPr lang="en-US" sz="1800" dirty="0">
                <a:solidFill>
                  <a:srgbClr val="746558"/>
                </a:solidFill>
                <a:latin typeface="Gelasio Semi Bold" pitchFamily="34" charset="0"/>
                <a:ea typeface="Gelasio Semi Bold" pitchFamily="34" charset="0"/>
                <a:cs typeface="Gelasio Semi Bold" pitchFamily="34" charset="0"/>
              </a:rPr>
              <a:t>Outlier Treatment</a:t>
            </a:r>
            <a:endParaRPr lang="en-US" sz="1800" dirty="0"/>
          </a:p>
        </p:txBody>
      </p:sp>
      <p:sp>
        <p:nvSpPr>
          <p:cNvPr id="12" name="Text 6"/>
          <p:cNvSpPr/>
          <p:nvPr/>
        </p:nvSpPr>
        <p:spPr>
          <a:xfrm>
            <a:off x="9925764" y="4788218"/>
            <a:ext cx="4064437" cy="877610"/>
          </a:xfrm>
          <a:prstGeom prst="rect">
            <a:avLst/>
          </a:prstGeom>
          <a:noFill/>
        </p:spPr>
        <p:txBody>
          <a:bodyPr wrap="square" lIns="0" tIns="0" rIns="0" bIns="0" rtlCol="0" anchor="t"/>
          <a:lstStyle/>
          <a:p>
            <a:pPr marL="0" indent="0" algn="l">
              <a:lnSpc>
                <a:spcPts val="2300"/>
              </a:lnSpc>
              <a:buNone/>
            </a:pPr>
            <a:r>
              <a:rPr lang="en-US" sz="1400" dirty="0">
                <a:solidFill>
                  <a:srgbClr val="746558"/>
                </a:solidFill>
                <a:latin typeface="Gelasio" pitchFamily="34" charset="0"/>
                <a:ea typeface="Gelasio" pitchFamily="34" charset="0"/>
                <a:cs typeface="Gelasio" pitchFamily="34" charset="0"/>
              </a:rPr>
              <a:t>Identifying and addressing extreme values that may represent data entry errors or exceptional cases affecting model performance.</a:t>
            </a:r>
            <a:endParaRPr lang="en-US" sz="1400" dirty="0"/>
          </a:p>
        </p:txBody>
      </p:sp>
      <p:pic>
        <p:nvPicPr>
          <p:cNvPr id="13" name="Image 4" descr="preencoded.png"/>
          <p:cNvPicPr>
            <a:picLocks noChangeAspect="1"/>
          </p:cNvPicPr>
          <p:nvPr/>
        </p:nvPicPr>
        <p:blipFill>
          <a:blip r:embed="rId5"/>
          <a:srcRect/>
          <a:stretch>
            <a:fillRect/>
          </a:stretch>
        </p:blipFill>
        <p:spPr>
          <a:xfrm>
            <a:off x="4978956" y="1456373"/>
            <a:ext cx="4672489" cy="4672489"/>
          </a:xfrm>
          <a:prstGeom prst="rect">
            <a:avLst/>
          </a:prstGeom>
        </p:spPr>
      </p:pic>
      <p:pic>
        <p:nvPicPr>
          <p:cNvPr id="14" name="Image 5" descr="preencoded.png"/>
          <p:cNvPicPr>
            <a:picLocks noChangeAspect="1"/>
          </p:cNvPicPr>
          <p:nvPr/>
        </p:nvPicPr>
        <p:blipFill>
          <a:blip r:embed="rId6"/>
          <a:srcRect/>
          <a:stretch>
            <a:fillRect/>
          </a:stretch>
        </p:blipFill>
        <p:spPr>
          <a:xfrm>
            <a:off x="8334673" y="4777919"/>
            <a:ext cx="273606" cy="342067"/>
          </a:xfrm>
          <a:prstGeom prst="rect">
            <a:avLst/>
          </a:prstGeom>
        </p:spPr>
      </p:pic>
      <p:sp>
        <p:nvSpPr>
          <p:cNvPr id="15" name="Text 7"/>
          <p:cNvSpPr/>
          <p:nvPr/>
        </p:nvSpPr>
        <p:spPr>
          <a:xfrm>
            <a:off x="1895594" y="4392692"/>
            <a:ext cx="2809042" cy="285869"/>
          </a:xfrm>
          <a:prstGeom prst="rect">
            <a:avLst/>
          </a:prstGeom>
          <a:noFill/>
        </p:spPr>
        <p:txBody>
          <a:bodyPr wrap="none" lIns="0" tIns="0" rIns="0" bIns="0" rtlCol="0" anchor="t"/>
          <a:lstStyle/>
          <a:p>
            <a:pPr marL="0" indent="0" algn="r">
              <a:lnSpc>
                <a:spcPts val="2250"/>
              </a:lnSpc>
              <a:buNone/>
            </a:pPr>
            <a:r>
              <a:rPr lang="en-US" sz="1800" dirty="0">
                <a:solidFill>
                  <a:srgbClr val="746558"/>
                </a:solidFill>
                <a:latin typeface="Gelasio Semi Bold" pitchFamily="34" charset="0"/>
                <a:ea typeface="Gelasio Semi Bold" pitchFamily="34" charset="0"/>
                <a:cs typeface="Gelasio Semi Bold" pitchFamily="34" charset="0"/>
              </a:rPr>
              <a:t>Variable Transformation</a:t>
            </a:r>
            <a:endParaRPr lang="en-US" sz="1800" dirty="0"/>
          </a:p>
        </p:txBody>
      </p:sp>
      <p:sp>
        <p:nvSpPr>
          <p:cNvPr id="16" name="Text 8"/>
          <p:cNvSpPr/>
          <p:nvPr/>
        </p:nvSpPr>
        <p:spPr>
          <a:xfrm>
            <a:off x="640199" y="4788218"/>
            <a:ext cx="4064437" cy="877610"/>
          </a:xfrm>
          <a:prstGeom prst="rect">
            <a:avLst/>
          </a:prstGeom>
          <a:noFill/>
        </p:spPr>
        <p:txBody>
          <a:bodyPr wrap="square" lIns="0" tIns="0" rIns="0" bIns="0" rtlCol="0" anchor="t"/>
          <a:lstStyle/>
          <a:p>
            <a:pPr marL="0" indent="0" algn="r">
              <a:lnSpc>
                <a:spcPts val="2300"/>
              </a:lnSpc>
              <a:buNone/>
            </a:pPr>
            <a:r>
              <a:rPr lang="en-US" sz="1400" dirty="0">
                <a:solidFill>
                  <a:srgbClr val="746558"/>
                </a:solidFill>
                <a:latin typeface="Gelasio" pitchFamily="34" charset="0"/>
                <a:ea typeface="Gelasio" pitchFamily="34" charset="0"/>
                <a:cs typeface="Gelasio" pitchFamily="34" charset="0"/>
              </a:rPr>
              <a:t>Applying logarithmic, square root, or other transformations to handle skewed distributions common in food waste data.</a:t>
            </a:r>
            <a:endParaRPr lang="en-US" sz="1400" dirty="0"/>
          </a:p>
        </p:txBody>
      </p:sp>
      <p:pic>
        <p:nvPicPr>
          <p:cNvPr id="17" name="Image 6" descr="preencoded.png"/>
          <p:cNvPicPr>
            <a:picLocks noChangeAspect="1"/>
          </p:cNvPicPr>
          <p:nvPr/>
        </p:nvPicPr>
        <p:blipFill>
          <a:blip r:embed="rId7"/>
          <a:srcRect/>
          <a:stretch>
            <a:fillRect/>
          </a:stretch>
        </p:blipFill>
        <p:spPr>
          <a:xfrm>
            <a:off x="4978956" y="1456373"/>
            <a:ext cx="4672489" cy="4672489"/>
          </a:xfrm>
          <a:prstGeom prst="rect">
            <a:avLst/>
          </a:prstGeom>
        </p:spPr>
      </p:pic>
      <p:pic>
        <p:nvPicPr>
          <p:cNvPr id="18" name="Image 7" descr="preencoded.png"/>
          <p:cNvPicPr>
            <a:picLocks noChangeAspect="1"/>
          </p:cNvPicPr>
          <p:nvPr/>
        </p:nvPicPr>
        <p:blipFill>
          <a:blip r:embed="rId8"/>
          <a:srcRect/>
          <a:stretch>
            <a:fillRect/>
          </a:stretch>
        </p:blipFill>
        <p:spPr>
          <a:xfrm>
            <a:off x="6021884" y="4777919"/>
            <a:ext cx="273606" cy="342067"/>
          </a:xfrm>
          <a:prstGeom prst="rect">
            <a:avLst/>
          </a:prstGeom>
        </p:spPr>
      </p:pic>
      <p:sp>
        <p:nvSpPr>
          <p:cNvPr id="19" name="Text 9"/>
          <p:cNvSpPr/>
          <p:nvPr/>
        </p:nvSpPr>
        <p:spPr>
          <a:xfrm>
            <a:off x="640199" y="6334601"/>
            <a:ext cx="13350002" cy="585073"/>
          </a:xfrm>
          <a:prstGeom prst="rect">
            <a:avLst/>
          </a:prstGeom>
          <a:noFill/>
        </p:spPr>
        <p:txBody>
          <a:bodyPr wrap="square" lIns="0" tIns="0" rIns="0" bIns="0" rtlCol="0" anchor="t"/>
          <a:lstStyle/>
          <a:p>
            <a:pPr marL="0" indent="0" algn="l">
              <a:lnSpc>
                <a:spcPts val="2300"/>
              </a:lnSpc>
              <a:buNone/>
            </a:pPr>
            <a:r>
              <a:rPr lang="en-US" sz="1400" dirty="0">
                <a:solidFill>
                  <a:srgbClr val="746558"/>
                </a:solidFill>
                <a:latin typeface="Gelasio" pitchFamily="34" charset="0"/>
                <a:ea typeface="Gelasio" pitchFamily="34" charset="0"/>
                <a:cs typeface="Gelasio" pitchFamily="34" charset="0"/>
              </a:rPr>
              <a:t>Proper data standardization is essential for meaningful analysis and accurate model building. Our approach ensures that variables with different scales can be compared fairly, preventing features with larger ranges from dominating the analysis.</a:t>
            </a:r>
            <a:endParaRPr lang="en-US" sz="1400" dirty="0"/>
          </a:p>
        </p:txBody>
      </p:sp>
      <p:sp>
        <p:nvSpPr>
          <p:cNvPr id="20" name="Text 10"/>
          <p:cNvSpPr/>
          <p:nvPr/>
        </p:nvSpPr>
        <p:spPr>
          <a:xfrm>
            <a:off x="640199" y="7003374"/>
            <a:ext cx="13350001" cy="585073"/>
          </a:xfrm>
          <a:prstGeom prst="rect">
            <a:avLst/>
          </a:prstGeom>
          <a:noFill/>
        </p:spPr>
        <p:txBody>
          <a:bodyPr wrap="square" lIns="0" tIns="0" rIns="0" bIns="0" rtlCol="0" anchor="t"/>
          <a:lstStyle/>
          <a:p>
            <a:pPr marL="0" indent="0" algn="l">
              <a:lnSpc>
                <a:spcPts val="2300"/>
              </a:lnSpc>
              <a:buNone/>
            </a:pPr>
            <a:r>
              <a:rPr lang="en-US" sz="1400" dirty="0">
                <a:solidFill>
                  <a:srgbClr val="746558"/>
                </a:solidFill>
                <a:latin typeface="Gelasio" pitchFamily="34" charset="0"/>
                <a:ea typeface="Gelasio" pitchFamily="34" charset="0"/>
                <a:cs typeface="Gelasio" pitchFamily="34" charset="0"/>
              </a:rPr>
              <a:t>Each standardization technique serves a specific purpose in our analytical pipeline, applied based on the distribution characteristics of individual features and requirements of our modeling approaches.</a:t>
            </a:r>
            <a:endParaRPr lang="en-US" sz="1400" dirty="0"/>
          </a:p>
        </p:txBody>
      </p:sp>
      <p:pic>
        <p:nvPicPr>
          <p:cNvPr id="21" name="Picture 20"/>
          <p:cNvPicPr>
            <a:picLocks noChangeAspect="1"/>
          </p:cNvPicPr>
          <p:nvPr/>
        </p:nvPicPr>
        <p:blipFill>
          <a:blip r:embed="rId9"/>
          <a:srcRect/>
          <a:stretch>
            <a:fillRect/>
          </a:stretch>
        </p:blipFill>
        <p:spPr>
          <a:xfrm>
            <a:off x="11572155" y="7588447"/>
            <a:ext cx="3058245" cy="64115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p:cNvPicPr>
          <p:nvPr/>
        </p:nvPicPr>
        <p:blipFill>
          <a:blip r:embed="rId1"/>
          <a:srcRect/>
          <a:stretch>
            <a:fillRect/>
          </a:stretch>
        </p:blipFill>
        <p:spPr>
          <a:xfrm>
            <a:off x="38100" y="-348342"/>
            <a:ext cx="14554200" cy="8022771"/>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rcRect/>
          <a:stretch>
            <a:fillRect/>
          </a:stretch>
        </p:blipFill>
        <p:spPr>
          <a:xfrm>
            <a:off x="0" y="0"/>
            <a:ext cx="14630400" cy="82296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11267" y="599361"/>
            <a:ext cx="10159960" cy="545663"/>
          </a:xfrm>
          <a:prstGeom prst="rect">
            <a:avLst/>
          </a:prstGeom>
          <a:noFill/>
        </p:spPr>
        <p:txBody>
          <a:bodyPr wrap="none" lIns="0" tIns="0" rIns="0" bIns="0" rtlCol="0" anchor="t"/>
          <a:lstStyle/>
          <a:p>
            <a:pPr marL="0" indent="0" algn="l">
              <a:lnSpc>
                <a:spcPts val="4250"/>
              </a:lnSpc>
              <a:buNone/>
            </a:pPr>
            <a:r>
              <a:rPr lang="en-US" sz="3400" dirty="0">
                <a:solidFill>
                  <a:srgbClr val="484237"/>
                </a:solidFill>
                <a:latin typeface="Gelasio Semi Bold" pitchFamily="34" charset="0"/>
                <a:ea typeface="Gelasio Semi Bold" pitchFamily="34" charset="0"/>
                <a:cs typeface="Gelasio Semi Bold" pitchFamily="34" charset="0"/>
              </a:rPr>
              <a:t>Machine Learning Models for Waste Prediction</a:t>
            </a:r>
            <a:endParaRPr lang="en-US" sz="3400" dirty="0"/>
          </a:p>
        </p:txBody>
      </p:sp>
      <p:pic>
        <p:nvPicPr>
          <p:cNvPr id="3" name="Image 0" descr="preencoded.png"/>
          <p:cNvPicPr>
            <a:picLocks noChangeAspect="1"/>
          </p:cNvPicPr>
          <p:nvPr/>
        </p:nvPicPr>
        <p:blipFill>
          <a:blip r:embed="rId1"/>
          <a:srcRect/>
          <a:stretch>
            <a:fillRect/>
          </a:stretch>
        </p:blipFill>
        <p:spPr>
          <a:xfrm>
            <a:off x="611267" y="1494234"/>
            <a:ext cx="873204" cy="1285637"/>
          </a:xfrm>
          <a:prstGeom prst="rect">
            <a:avLst/>
          </a:prstGeom>
        </p:spPr>
      </p:pic>
      <p:sp>
        <p:nvSpPr>
          <p:cNvPr id="4" name="Text 1"/>
          <p:cNvSpPr/>
          <p:nvPr/>
        </p:nvSpPr>
        <p:spPr>
          <a:xfrm>
            <a:off x="1746409" y="1668780"/>
            <a:ext cx="2183249" cy="272891"/>
          </a:xfrm>
          <a:prstGeom prst="rect">
            <a:avLst/>
          </a:prstGeom>
          <a:noFill/>
        </p:spPr>
        <p:txBody>
          <a:bodyPr wrap="none" lIns="0" tIns="0" rIns="0" bIns="0" rtlCol="0" anchor="t"/>
          <a:lstStyle/>
          <a:p>
            <a:pPr marL="0" indent="0" algn="l">
              <a:lnSpc>
                <a:spcPts val="2100"/>
              </a:lnSpc>
              <a:buNone/>
            </a:pPr>
            <a:r>
              <a:rPr lang="en-US" sz="1700" dirty="0">
                <a:solidFill>
                  <a:srgbClr val="746558"/>
                </a:solidFill>
                <a:latin typeface="Gelasio Semi Bold" pitchFamily="34" charset="0"/>
                <a:ea typeface="Gelasio Semi Bold" pitchFamily="34" charset="0"/>
                <a:cs typeface="Gelasio Semi Bold" pitchFamily="34" charset="0"/>
              </a:rPr>
              <a:t>Regression Models</a:t>
            </a:r>
            <a:endParaRPr lang="en-US" sz="1700" dirty="0"/>
          </a:p>
        </p:txBody>
      </p:sp>
      <p:sp>
        <p:nvSpPr>
          <p:cNvPr id="5" name="Text 2"/>
          <p:cNvSpPr/>
          <p:nvPr/>
        </p:nvSpPr>
        <p:spPr>
          <a:xfrm>
            <a:off x="1746409" y="2046446"/>
            <a:ext cx="12272724" cy="558879"/>
          </a:xfrm>
          <a:prstGeom prst="rect">
            <a:avLst/>
          </a:prstGeom>
          <a:noFill/>
        </p:spPr>
        <p:txBody>
          <a:bodyPr wrap="square" lIns="0" tIns="0" rIns="0" bIns="0" rtlCol="0" anchor="t"/>
          <a:lstStyle/>
          <a:p>
            <a:pPr marL="0" indent="0" algn="l">
              <a:lnSpc>
                <a:spcPts val="2200"/>
              </a:lnSpc>
              <a:buNone/>
            </a:pPr>
            <a:r>
              <a:rPr lang="en-US" sz="1350" dirty="0">
                <a:solidFill>
                  <a:srgbClr val="746558"/>
                </a:solidFill>
                <a:latin typeface="Gelasio" pitchFamily="34" charset="0"/>
                <a:ea typeface="Gelasio" pitchFamily="34" charset="0"/>
                <a:cs typeface="Gelasio" pitchFamily="34" charset="0"/>
              </a:rPr>
              <a:t>Linear and polynomial regression to predict waste quantities based on economic and demographic factors, providing baseline predictions and identifying key drivers.</a:t>
            </a:r>
            <a:endParaRPr lang="en-US" sz="1350" dirty="0"/>
          </a:p>
        </p:txBody>
      </p:sp>
      <p:pic>
        <p:nvPicPr>
          <p:cNvPr id="6" name="Image 1" descr="preencoded.png"/>
          <p:cNvPicPr>
            <a:picLocks noChangeAspect="1"/>
          </p:cNvPicPr>
          <p:nvPr/>
        </p:nvPicPr>
        <p:blipFill>
          <a:blip r:embed="rId2"/>
          <a:srcRect/>
          <a:stretch>
            <a:fillRect/>
          </a:stretch>
        </p:blipFill>
        <p:spPr>
          <a:xfrm>
            <a:off x="611267" y="2779871"/>
            <a:ext cx="873204" cy="1285637"/>
          </a:xfrm>
          <a:prstGeom prst="rect">
            <a:avLst/>
          </a:prstGeom>
        </p:spPr>
      </p:pic>
      <p:sp>
        <p:nvSpPr>
          <p:cNvPr id="7" name="Text 3"/>
          <p:cNvSpPr/>
          <p:nvPr/>
        </p:nvSpPr>
        <p:spPr>
          <a:xfrm>
            <a:off x="1746409" y="2954417"/>
            <a:ext cx="2700338" cy="272891"/>
          </a:xfrm>
          <a:prstGeom prst="rect">
            <a:avLst/>
          </a:prstGeom>
          <a:noFill/>
        </p:spPr>
        <p:txBody>
          <a:bodyPr wrap="none" lIns="0" tIns="0" rIns="0" bIns="0" rtlCol="0" anchor="t"/>
          <a:lstStyle/>
          <a:p>
            <a:pPr marL="0" indent="0" algn="l">
              <a:lnSpc>
                <a:spcPts val="2100"/>
              </a:lnSpc>
              <a:buNone/>
            </a:pPr>
            <a:r>
              <a:rPr lang="en-US" sz="1700" dirty="0">
                <a:solidFill>
                  <a:srgbClr val="746558"/>
                </a:solidFill>
                <a:latin typeface="Gelasio Semi Bold" pitchFamily="34" charset="0"/>
                <a:ea typeface="Gelasio Semi Bold" pitchFamily="34" charset="0"/>
                <a:cs typeface="Gelasio Semi Bold" pitchFamily="34" charset="0"/>
              </a:rPr>
              <a:t>Decision Tree Ensembles</a:t>
            </a:r>
            <a:endParaRPr lang="en-US" sz="1700" dirty="0"/>
          </a:p>
        </p:txBody>
      </p:sp>
      <p:sp>
        <p:nvSpPr>
          <p:cNvPr id="8" name="Text 4"/>
          <p:cNvSpPr/>
          <p:nvPr/>
        </p:nvSpPr>
        <p:spPr>
          <a:xfrm>
            <a:off x="1746409" y="3332083"/>
            <a:ext cx="12272724" cy="558879"/>
          </a:xfrm>
          <a:prstGeom prst="rect">
            <a:avLst/>
          </a:prstGeom>
          <a:noFill/>
        </p:spPr>
        <p:txBody>
          <a:bodyPr wrap="square" lIns="0" tIns="0" rIns="0" bIns="0" rtlCol="0" anchor="t"/>
          <a:lstStyle/>
          <a:p>
            <a:pPr marL="0" indent="0" algn="l">
              <a:lnSpc>
                <a:spcPts val="2200"/>
              </a:lnSpc>
              <a:buNone/>
            </a:pPr>
            <a:r>
              <a:rPr lang="en-US" sz="1350" dirty="0">
                <a:solidFill>
                  <a:srgbClr val="746558"/>
                </a:solidFill>
                <a:latin typeface="Gelasio" pitchFamily="34" charset="0"/>
                <a:ea typeface="Gelasio" pitchFamily="34" charset="0"/>
                <a:cs typeface="Gelasio" pitchFamily="34" charset="0"/>
              </a:rPr>
              <a:t>Random Forests and Gradient Boosting models to capture complex non-linear relationships between features and food waste outcomes, offering robust predictions across diverse scenarios.</a:t>
            </a:r>
            <a:endParaRPr lang="en-US" sz="1350" dirty="0"/>
          </a:p>
        </p:txBody>
      </p:sp>
      <p:pic>
        <p:nvPicPr>
          <p:cNvPr id="9" name="Image 2" descr="preencoded.png"/>
          <p:cNvPicPr>
            <a:picLocks noChangeAspect="1"/>
          </p:cNvPicPr>
          <p:nvPr/>
        </p:nvPicPr>
        <p:blipFill>
          <a:blip r:embed="rId3"/>
          <a:srcRect/>
          <a:stretch>
            <a:fillRect/>
          </a:stretch>
        </p:blipFill>
        <p:spPr>
          <a:xfrm>
            <a:off x="611267" y="4065508"/>
            <a:ext cx="873204" cy="1285637"/>
          </a:xfrm>
          <a:prstGeom prst="rect">
            <a:avLst/>
          </a:prstGeom>
        </p:spPr>
      </p:pic>
      <p:sp>
        <p:nvSpPr>
          <p:cNvPr id="10" name="Text 5"/>
          <p:cNvSpPr/>
          <p:nvPr/>
        </p:nvSpPr>
        <p:spPr>
          <a:xfrm>
            <a:off x="1746409" y="4240054"/>
            <a:ext cx="2183249" cy="272891"/>
          </a:xfrm>
          <a:prstGeom prst="rect">
            <a:avLst/>
          </a:prstGeom>
          <a:noFill/>
        </p:spPr>
        <p:txBody>
          <a:bodyPr wrap="none" lIns="0" tIns="0" rIns="0" bIns="0" rtlCol="0" anchor="t"/>
          <a:lstStyle/>
          <a:p>
            <a:pPr marL="0" indent="0" algn="l">
              <a:lnSpc>
                <a:spcPts val="2100"/>
              </a:lnSpc>
              <a:buNone/>
            </a:pPr>
            <a:r>
              <a:rPr lang="en-US" sz="1700" dirty="0">
                <a:solidFill>
                  <a:srgbClr val="746558"/>
                </a:solidFill>
                <a:latin typeface="Gelasio Semi Bold" pitchFamily="34" charset="0"/>
                <a:ea typeface="Gelasio Semi Bold" pitchFamily="34" charset="0"/>
                <a:cs typeface="Gelasio Semi Bold" pitchFamily="34" charset="0"/>
              </a:rPr>
              <a:t>Neural Networks</a:t>
            </a:r>
            <a:endParaRPr lang="en-US" sz="1700" dirty="0"/>
          </a:p>
        </p:txBody>
      </p:sp>
      <p:sp>
        <p:nvSpPr>
          <p:cNvPr id="11" name="Text 6"/>
          <p:cNvSpPr/>
          <p:nvPr/>
        </p:nvSpPr>
        <p:spPr>
          <a:xfrm>
            <a:off x="1746409" y="4617720"/>
            <a:ext cx="12272724" cy="558879"/>
          </a:xfrm>
          <a:prstGeom prst="rect">
            <a:avLst/>
          </a:prstGeom>
          <a:noFill/>
        </p:spPr>
        <p:txBody>
          <a:bodyPr wrap="square" lIns="0" tIns="0" rIns="0" bIns="0" rtlCol="0" anchor="t"/>
          <a:lstStyle/>
          <a:p>
            <a:pPr marL="0" indent="0" algn="l">
              <a:lnSpc>
                <a:spcPts val="2200"/>
              </a:lnSpc>
              <a:buNone/>
            </a:pPr>
            <a:r>
              <a:rPr lang="en-US" sz="1350" dirty="0">
                <a:solidFill>
                  <a:srgbClr val="746558"/>
                </a:solidFill>
                <a:latin typeface="Gelasio" pitchFamily="34" charset="0"/>
                <a:ea typeface="Gelasio" pitchFamily="34" charset="0"/>
                <a:cs typeface="Gelasio" pitchFamily="34" charset="0"/>
              </a:rPr>
              <a:t>Deep learning approaches for capturing intricate patterns in time series data, particularly useful for forecasting future waste trends across different countries and food categories.</a:t>
            </a:r>
            <a:endParaRPr lang="en-US" sz="1350" dirty="0"/>
          </a:p>
        </p:txBody>
      </p:sp>
      <p:pic>
        <p:nvPicPr>
          <p:cNvPr id="12" name="Image 3" descr="preencoded.png"/>
          <p:cNvPicPr>
            <a:picLocks noChangeAspect="1"/>
          </p:cNvPicPr>
          <p:nvPr/>
        </p:nvPicPr>
        <p:blipFill>
          <a:blip r:embed="rId4"/>
          <a:srcRect/>
          <a:stretch>
            <a:fillRect/>
          </a:stretch>
        </p:blipFill>
        <p:spPr>
          <a:xfrm>
            <a:off x="611267" y="5351145"/>
            <a:ext cx="873204" cy="1047869"/>
          </a:xfrm>
          <a:prstGeom prst="rect">
            <a:avLst/>
          </a:prstGeom>
        </p:spPr>
      </p:pic>
      <p:sp>
        <p:nvSpPr>
          <p:cNvPr id="13" name="Text 7"/>
          <p:cNvSpPr/>
          <p:nvPr/>
        </p:nvSpPr>
        <p:spPr>
          <a:xfrm>
            <a:off x="1746409" y="5525691"/>
            <a:ext cx="2379583" cy="272891"/>
          </a:xfrm>
          <a:prstGeom prst="rect">
            <a:avLst/>
          </a:prstGeom>
          <a:noFill/>
        </p:spPr>
        <p:txBody>
          <a:bodyPr wrap="none" lIns="0" tIns="0" rIns="0" bIns="0" rtlCol="0" anchor="t"/>
          <a:lstStyle/>
          <a:p>
            <a:pPr marL="0" indent="0" algn="l">
              <a:lnSpc>
                <a:spcPts val="2100"/>
              </a:lnSpc>
              <a:buNone/>
            </a:pPr>
            <a:r>
              <a:rPr lang="en-US" sz="1700" dirty="0">
                <a:solidFill>
                  <a:srgbClr val="746558"/>
                </a:solidFill>
                <a:latin typeface="Gelasio Semi Bold" pitchFamily="34" charset="0"/>
                <a:ea typeface="Gelasio Semi Bold" pitchFamily="34" charset="0"/>
                <a:cs typeface="Gelasio Semi Bold" pitchFamily="34" charset="0"/>
              </a:rPr>
              <a:t>Clustering Algorithms</a:t>
            </a:r>
            <a:endParaRPr lang="en-US" sz="1700" dirty="0"/>
          </a:p>
        </p:txBody>
      </p:sp>
      <p:sp>
        <p:nvSpPr>
          <p:cNvPr id="14" name="Text 8"/>
          <p:cNvSpPr/>
          <p:nvPr/>
        </p:nvSpPr>
        <p:spPr>
          <a:xfrm>
            <a:off x="1746409" y="5903357"/>
            <a:ext cx="12272724" cy="279440"/>
          </a:xfrm>
          <a:prstGeom prst="rect">
            <a:avLst/>
          </a:prstGeom>
          <a:noFill/>
        </p:spPr>
        <p:txBody>
          <a:bodyPr wrap="none" lIns="0" tIns="0" rIns="0" bIns="0" rtlCol="0" anchor="t"/>
          <a:lstStyle/>
          <a:p>
            <a:pPr marL="0" indent="0" algn="l">
              <a:lnSpc>
                <a:spcPts val="2200"/>
              </a:lnSpc>
              <a:buNone/>
            </a:pPr>
            <a:r>
              <a:rPr lang="en-US" sz="1350" dirty="0">
                <a:solidFill>
                  <a:srgbClr val="746558"/>
                </a:solidFill>
                <a:latin typeface="Gelasio" pitchFamily="34" charset="0"/>
                <a:ea typeface="Gelasio" pitchFamily="34" charset="0"/>
                <a:cs typeface="Gelasio" pitchFamily="34" charset="0"/>
              </a:rPr>
              <a:t>Unsupervised learning to identify natural groupings of countries or regions with similar waste profiles, enabling targeted policy approaches for each cluster.</a:t>
            </a:r>
            <a:endParaRPr lang="en-US" sz="1350" dirty="0"/>
          </a:p>
        </p:txBody>
      </p:sp>
      <p:sp>
        <p:nvSpPr>
          <p:cNvPr id="15" name="Text 9"/>
          <p:cNvSpPr/>
          <p:nvPr/>
        </p:nvSpPr>
        <p:spPr>
          <a:xfrm>
            <a:off x="611267" y="6595467"/>
            <a:ext cx="13407866" cy="558879"/>
          </a:xfrm>
          <a:prstGeom prst="rect">
            <a:avLst/>
          </a:prstGeom>
          <a:noFill/>
        </p:spPr>
        <p:txBody>
          <a:bodyPr wrap="square" lIns="0" tIns="0" rIns="0" bIns="0" rtlCol="0" anchor="t"/>
          <a:lstStyle/>
          <a:p>
            <a:pPr marL="0" indent="0" algn="l">
              <a:lnSpc>
                <a:spcPts val="2200"/>
              </a:lnSpc>
              <a:buNone/>
            </a:pPr>
            <a:r>
              <a:rPr lang="en-US" sz="1350" dirty="0">
                <a:solidFill>
                  <a:srgbClr val="746558"/>
                </a:solidFill>
                <a:latin typeface="Gelasio" pitchFamily="34" charset="0"/>
                <a:ea typeface="Gelasio" pitchFamily="34" charset="0"/>
                <a:cs typeface="Gelasio" pitchFamily="34" charset="0"/>
              </a:rPr>
              <a:t>Our modeling approach </a:t>
            </a:r>
            <a:r>
              <a:rPr lang="en-GB" sz="1350" dirty="0">
                <a:solidFill>
                  <a:srgbClr val="746558"/>
                </a:solidFill>
                <a:latin typeface="Gelasio" pitchFamily="34" charset="0"/>
                <a:ea typeface="Gelasio" pitchFamily="34" charset="0"/>
                <a:cs typeface="Gelasio" pitchFamily="34" charset="0"/>
              </a:rPr>
              <a:t>deployed</a:t>
            </a:r>
            <a:r>
              <a:rPr lang="en-US" sz="1350" dirty="0">
                <a:solidFill>
                  <a:srgbClr val="746558"/>
                </a:solidFill>
                <a:latin typeface="Gelasio" pitchFamily="34" charset="0"/>
                <a:ea typeface="Gelasio" pitchFamily="34" charset="0"/>
                <a:cs typeface="Gelasio" pitchFamily="34" charset="0"/>
              </a:rPr>
              <a:t> a set of </a:t>
            </a:r>
            <a:r>
              <a:rPr lang="en-GB" sz="1350" dirty="0">
                <a:solidFill>
                  <a:srgbClr val="746558"/>
                </a:solidFill>
                <a:latin typeface="Gelasio" pitchFamily="34" charset="0"/>
                <a:ea typeface="Gelasio" pitchFamily="34" charset="0"/>
                <a:cs typeface="Gelasio" pitchFamily="34" charset="0"/>
              </a:rPr>
              <a:t>2 regression </a:t>
            </a:r>
            <a:r>
              <a:rPr lang="en-US" sz="1350" dirty="0">
                <a:solidFill>
                  <a:srgbClr val="746558"/>
                </a:solidFill>
                <a:latin typeface="Gelasio" pitchFamily="34" charset="0"/>
                <a:ea typeface="Gelasio" pitchFamily="34" charset="0"/>
                <a:cs typeface="Gelasio" pitchFamily="34" charset="0"/>
              </a:rPr>
              <a:t>algorithms </a:t>
            </a:r>
            <a:r>
              <a:rPr lang="en-GB" sz="1350" dirty="0">
                <a:solidFill>
                  <a:srgbClr val="746558"/>
                </a:solidFill>
                <a:latin typeface="Gelasio" pitchFamily="34" charset="0"/>
                <a:ea typeface="Gelasio" pitchFamily="34" charset="0"/>
                <a:cs typeface="Gelasio" pitchFamily="34" charset="0"/>
              </a:rPr>
              <a:t>(Random Forest and XGBoost) in this study </a:t>
            </a:r>
            <a:r>
              <a:rPr lang="en-US" sz="1350" dirty="0">
                <a:solidFill>
                  <a:srgbClr val="746558"/>
                </a:solidFill>
                <a:latin typeface="Gelasio" pitchFamily="34" charset="0"/>
                <a:ea typeface="Gelasio" pitchFamily="34" charset="0"/>
                <a:cs typeface="Gelasio" pitchFamily="34" charset="0"/>
              </a:rPr>
              <a:t>to capture different aspects of food waste patterns</a:t>
            </a:r>
            <a:r>
              <a:rPr lang="en-GB" sz="1350" dirty="0">
                <a:solidFill>
                  <a:srgbClr val="746558"/>
                </a:solidFill>
                <a:latin typeface="Gelasio" pitchFamily="34" charset="0"/>
                <a:ea typeface="Gelasio" pitchFamily="34" charset="0"/>
                <a:cs typeface="Gelasio" pitchFamily="34" charset="0"/>
              </a:rPr>
              <a:t>, both displaying good close results</a:t>
            </a:r>
            <a:r>
              <a:rPr lang="en-US" sz="1350" dirty="0">
                <a:solidFill>
                  <a:srgbClr val="746558"/>
                </a:solidFill>
                <a:latin typeface="Gelasio" pitchFamily="34" charset="0"/>
                <a:ea typeface="Gelasio" pitchFamily="34" charset="0"/>
                <a:cs typeface="Gelasio" pitchFamily="34" charset="0"/>
              </a:rPr>
              <a:t>. By comparing multiple models, we can identify the most accurate predictors and understand the underlying factors driving waste generation.</a:t>
            </a:r>
            <a:endParaRPr lang="en-US" sz="1350" dirty="0"/>
          </a:p>
        </p:txBody>
      </p:sp>
      <p:sp>
        <p:nvSpPr>
          <p:cNvPr id="16" name="Text 10"/>
          <p:cNvSpPr/>
          <p:nvPr/>
        </p:nvSpPr>
        <p:spPr>
          <a:xfrm>
            <a:off x="611267" y="7154346"/>
            <a:ext cx="13407866" cy="279440"/>
          </a:xfrm>
          <a:prstGeom prst="rect">
            <a:avLst/>
          </a:prstGeom>
          <a:noFill/>
        </p:spPr>
        <p:txBody>
          <a:bodyPr wrap="none" lIns="0" tIns="0" rIns="0" bIns="0" rtlCol="0" anchor="t"/>
          <a:lstStyle/>
          <a:p>
            <a:pPr marL="0" indent="0" algn="l">
              <a:lnSpc>
                <a:spcPts val="2200"/>
              </a:lnSpc>
              <a:buNone/>
            </a:pPr>
            <a:r>
              <a:rPr lang="en-US" sz="1350" dirty="0">
                <a:solidFill>
                  <a:srgbClr val="746558"/>
                </a:solidFill>
                <a:latin typeface="Gelasio" pitchFamily="34" charset="0"/>
                <a:ea typeface="Gelasio" pitchFamily="34" charset="0"/>
                <a:cs typeface="Gelasio" pitchFamily="34" charset="0"/>
              </a:rPr>
              <a:t>Each model undergoes rigorous evaluation using cross-validation techniques to ensure reliable performance across different countries and time periods.</a:t>
            </a:r>
            <a:endParaRPr lang="en-US" sz="1350" dirty="0"/>
          </a:p>
        </p:txBody>
      </p:sp>
      <p:pic>
        <p:nvPicPr>
          <p:cNvPr id="17" name="Picture 16"/>
          <p:cNvPicPr>
            <a:picLocks noChangeAspect="1"/>
          </p:cNvPicPr>
          <p:nvPr/>
        </p:nvPicPr>
        <p:blipFill>
          <a:blip r:embed="rId5"/>
          <a:srcRect/>
          <a:stretch>
            <a:fillRect/>
          </a:stretch>
        </p:blipFill>
        <p:spPr>
          <a:xfrm>
            <a:off x="5786077" y="3088981"/>
            <a:ext cx="3058245" cy="2051637"/>
          </a:xfrm>
          <a:prstGeom prst="rect">
            <a:avLst/>
          </a:prstGeom>
        </p:spPr>
      </p:pic>
      <p:pic>
        <p:nvPicPr>
          <p:cNvPr id="18" name="Picture 17"/>
          <p:cNvPicPr>
            <a:picLocks noChangeAspect="1"/>
          </p:cNvPicPr>
          <p:nvPr/>
        </p:nvPicPr>
        <p:blipFill>
          <a:blip r:embed="rId6"/>
          <a:srcRect/>
          <a:stretch>
            <a:fillRect/>
          </a:stretch>
        </p:blipFill>
        <p:spPr>
          <a:xfrm>
            <a:off x="11572155" y="7774448"/>
            <a:ext cx="3058245" cy="40571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srcRect/>
          <a:stretch>
            <a:fillRect/>
          </a:stretch>
        </p:blipFill>
        <p:spPr>
          <a:xfrm>
            <a:off x="5175196" y="0"/>
            <a:ext cx="9389888" cy="7534067"/>
          </a:xfrm>
          <a:prstGeom prst="rect">
            <a:avLst/>
          </a:prstGeom>
        </p:spPr>
      </p:pic>
      <p:pic>
        <p:nvPicPr>
          <p:cNvPr id="8" name="Picture 7"/>
          <p:cNvPicPr>
            <a:picLocks noChangeAspect="1"/>
          </p:cNvPicPr>
          <p:nvPr/>
        </p:nvPicPr>
        <p:blipFill>
          <a:blip r:embed="rId2"/>
          <a:srcRect/>
          <a:stretch>
            <a:fillRect/>
          </a:stretch>
        </p:blipFill>
        <p:spPr>
          <a:xfrm>
            <a:off x="146764" y="2686338"/>
            <a:ext cx="5093746" cy="3319502"/>
          </a:xfrm>
          <a:prstGeom prst="rect">
            <a:avLst/>
          </a:prstGeom>
        </p:spPr>
      </p:pic>
      <p:pic>
        <p:nvPicPr>
          <p:cNvPr id="9" name="Picture 8"/>
          <p:cNvPicPr>
            <a:picLocks noChangeAspect="1"/>
          </p:cNvPicPr>
          <p:nvPr/>
        </p:nvPicPr>
        <p:blipFill>
          <a:blip r:embed="rId3"/>
          <a:srcRect/>
          <a:stretch>
            <a:fillRect/>
          </a:stretch>
        </p:blipFill>
        <p:spPr>
          <a:xfrm>
            <a:off x="11645152" y="7534068"/>
            <a:ext cx="2919933" cy="69553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80918" y="624245"/>
            <a:ext cx="12606933" cy="607933"/>
          </a:xfrm>
          <a:prstGeom prst="rect">
            <a:avLst/>
          </a:prstGeom>
          <a:noFill/>
        </p:spPr>
        <p:txBody>
          <a:bodyPr wrap="none" lIns="0" tIns="0" rIns="0" bIns="0" rtlCol="0" anchor="t"/>
          <a:lstStyle/>
          <a:p>
            <a:pPr marL="0" indent="0" algn="l">
              <a:lnSpc>
                <a:spcPts val="4750"/>
              </a:lnSpc>
              <a:buNone/>
            </a:pPr>
            <a:r>
              <a:rPr lang="en-US" sz="3800" dirty="0">
                <a:solidFill>
                  <a:srgbClr val="484237"/>
                </a:solidFill>
                <a:latin typeface="Gelasio Semi Bold" pitchFamily="34" charset="0"/>
                <a:ea typeface="Gelasio Semi Bold" pitchFamily="34" charset="0"/>
                <a:cs typeface="Gelasio Semi Bold" pitchFamily="34" charset="0"/>
              </a:rPr>
              <a:t>From Insights to Action: Driving Sustainable Change</a:t>
            </a:r>
            <a:endParaRPr lang="en-US" sz="3800" dirty="0"/>
          </a:p>
        </p:txBody>
      </p:sp>
      <p:pic>
        <p:nvPicPr>
          <p:cNvPr id="3" name="Image 0" descr="preencoded.png"/>
          <p:cNvPicPr>
            <a:picLocks noChangeAspect="1"/>
          </p:cNvPicPr>
          <p:nvPr/>
        </p:nvPicPr>
        <p:blipFill>
          <a:blip r:embed="rId1"/>
          <a:srcRect/>
          <a:stretch>
            <a:fillRect/>
          </a:stretch>
        </p:blipFill>
        <p:spPr>
          <a:xfrm>
            <a:off x="2903339" y="1621274"/>
            <a:ext cx="2189202" cy="1120973"/>
          </a:xfrm>
          <a:prstGeom prst="rect">
            <a:avLst/>
          </a:prstGeom>
        </p:spPr>
      </p:pic>
      <p:pic>
        <p:nvPicPr>
          <p:cNvPr id="4" name="Image 1" descr="preencoded.png"/>
          <p:cNvPicPr>
            <a:picLocks noChangeAspect="1"/>
          </p:cNvPicPr>
          <p:nvPr/>
        </p:nvPicPr>
        <p:blipFill>
          <a:blip r:embed="rId2"/>
          <a:srcRect/>
          <a:stretch>
            <a:fillRect/>
          </a:stretch>
        </p:blipFill>
        <p:spPr>
          <a:xfrm>
            <a:off x="3861197" y="2149673"/>
            <a:ext cx="273487" cy="341948"/>
          </a:xfrm>
          <a:prstGeom prst="rect">
            <a:avLst/>
          </a:prstGeom>
        </p:spPr>
      </p:pic>
      <p:sp>
        <p:nvSpPr>
          <p:cNvPr id="5" name="Text 1"/>
          <p:cNvSpPr/>
          <p:nvPr/>
        </p:nvSpPr>
        <p:spPr>
          <a:xfrm>
            <a:off x="5287089" y="1815822"/>
            <a:ext cx="3038118" cy="303967"/>
          </a:xfrm>
          <a:prstGeom prst="rect">
            <a:avLst/>
          </a:prstGeom>
          <a:noFill/>
        </p:spPr>
        <p:txBody>
          <a:bodyPr wrap="none" lIns="0" tIns="0" rIns="0" bIns="0" rtlCol="0" anchor="t"/>
          <a:lstStyle/>
          <a:p>
            <a:pPr marL="0" indent="0" algn="l">
              <a:lnSpc>
                <a:spcPts val="2350"/>
              </a:lnSpc>
              <a:buNone/>
            </a:pPr>
            <a:r>
              <a:rPr lang="en-US" sz="1900" dirty="0">
                <a:solidFill>
                  <a:srgbClr val="746558"/>
                </a:solidFill>
                <a:latin typeface="Gelasio Semi Bold" pitchFamily="34" charset="0"/>
                <a:ea typeface="Gelasio Semi Bold" pitchFamily="34" charset="0"/>
                <a:cs typeface="Gelasio Semi Bold" pitchFamily="34" charset="0"/>
              </a:rPr>
              <a:t>Policy Recommendations</a:t>
            </a:r>
            <a:endParaRPr lang="en-US" sz="1900" dirty="0"/>
          </a:p>
        </p:txBody>
      </p:sp>
      <p:sp>
        <p:nvSpPr>
          <p:cNvPr id="6" name="Text 2"/>
          <p:cNvSpPr/>
          <p:nvPr/>
        </p:nvSpPr>
        <p:spPr>
          <a:xfrm>
            <a:off x="5287089" y="2236470"/>
            <a:ext cx="5099685" cy="311229"/>
          </a:xfrm>
          <a:prstGeom prst="rect">
            <a:avLst/>
          </a:prstGeom>
          <a:noFill/>
        </p:spPr>
        <p:txBody>
          <a:bodyPr wrap="none" lIns="0" tIns="0" rIns="0" bIns="0" rtlCol="0" anchor="t"/>
          <a:lstStyle/>
          <a:p>
            <a:pPr marL="0" indent="0" algn="l">
              <a:lnSpc>
                <a:spcPts val="2450"/>
              </a:lnSpc>
              <a:buNone/>
            </a:pPr>
            <a:r>
              <a:rPr lang="en-US" sz="1500" dirty="0">
                <a:solidFill>
                  <a:srgbClr val="746558"/>
                </a:solidFill>
                <a:latin typeface="Gelasio" pitchFamily="34" charset="0"/>
                <a:ea typeface="Gelasio" pitchFamily="34" charset="0"/>
                <a:cs typeface="Gelasio" pitchFamily="34" charset="0"/>
              </a:rPr>
              <a:t>Data-driven policy frameworks based on predictive insights</a:t>
            </a:r>
            <a:endParaRPr lang="en-US" sz="1500" dirty="0"/>
          </a:p>
        </p:txBody>
      </p:sp>
      <p:sp>
        <p:nvSpPr>
          <p:cNvPr id="7" name="Shape 3"/>
          <p:cNvSpPr/>
          <p:nvPr/>
        </p:nvSpPr>
        <p:spPr>
          <a:xfrm>
            <a:off x="5141119" y="2757011"/>
            <a:ext cx="8759785" cy="11430"/>
          </a:xfrm>
          <a:prstGeom prst="roundRect">
            <a:avLst>
              <a:gd name="adj" fmla="val 255325"/>
            </a:avLst>
          </a:prstGeom>
          <a:solidFill>
            <a:srgbClr val="D4CEC3"/>
          </a:solidFill>
        </p:spPr>
        <p:txBody>
          <a:bodyPr/>
          <a:lstStyle/>
          <a:p/>
        </p:txBody>
      </p:sp>
      <p:pic>
        <p:nvPicPr>
          <p:cNvPr id="8" name="Image 2" descr="preencoded.png"/>
          <p:cNvPicPr>
            <a:picLocks noChangeAspect="1"/>
          </p:cNvPicPr>
          <p:nvPr/>
        </p:nvPicPr>
        <p:blipFill>
          <a:blip r:embed="rId3"/>
          <a:srcRect/>
          <a:stretch>
            <a:fillRect/>
          </a:stretch>
        </p:blipFill>
        <p:spPr>
          <a:xfrm>
            <a:off x="1808678" y="2790825"/>
            <a:ext cx="4378523" cy="1120973"/>
          </a:xfrm>
          <a:prstGeom prst="rect">
            <a:avLst/>
          </a:prstGeom>
        </p:spPr>
      </p:pic>
      <p:pic>
        <p:nvPicPr>
          <p:cNvPr id="9" name="Image 3" descr="preencoded.png"/>
          <p:cNvPicPr>
            <a:picLocks noChangeAspect="1"/>
          </p:cNvPicPr>
          <p:nvPr/>
        </p:nvPicPr>
        <p:blipFill>
          <a:blip r:embed="rId4"/>
          <a:srcRect/>
          <a:stretch>
            <a:fillRect/>
          </a:stretch>
        </p:blipFill>
        <p:spPr>
          <a:xfrm>
            <a:off x="3861078" y="3180278"/>
            <a:ext cx="273487" cy="341948"/>
          </a:xfrm>
          <a:prstGeom prst="rect">
            <a:avLst/>
          </a:prstGeom>
        </p:spPr>
      </p:pic>
      <p:sp>
        <p:nvSpPr>
          <p:cNvPr id="10" name="Text 4"/>
          <p:cNvSpPr/>
          <p:nvPr/>
        </p:nvSpPr>
        <p:spPr>
          <a:xfrm>
            <a:off x="6381750" y="2985373"/>
            <a:ext cx="3235643" cy="303967"/>
          </a:xfrm>
          <a:prstGeom prst="rect">
            <a:avLst/>
          </a:prstGeom>
          <a:noFill/>
        </p:spPr>
        <p:txBody>
          <a:bodyPr wrap="none" lIns="0" tIns="0" rIns="0" bIns="0" rtlCol="0" anchor="t"/>
          <a:lstStyle/>
          <a:p>
            <a:pPr marL="0" indent="0" algn="l">
              <a:lnSpc>
                <a:spcPts val="2350"/>
              </a:lnSpc>
              <a:buNone/>
            </a:pPr>
            <a:r>
              <a:rPr lang="en-US" sz="1900" dirty="0">
                <a:solidFill>
                  <a:srgbClr val="746558"/>
                </a:solidFill>
                <a:latin typeface="Gelasio Semi Bold" pitchFamily="34" charset="0"/>
                <a:ea typeface="Gelasio Semi Bold" pitchFamily="34" charset="0"/>
                <a:cs typeface="Gelasio Semi Bold" pitchFamily="34" charset="0"/>
              </a:rPr>
              <a:t>Supply Chain Optimization</a:t>
            </a:r>
            <a:endParaRPr lang="en-US" sz="1900" dirty="0"/>
          </a:p>
        </p:txBody>
      </p:sp>
      <p:sp>
        <p:nvSpPr>
          <p:cNvPr id="11" name="Text 5"/>
          <p:cNvSpPr/>
          <p:nvPr/>
        </p:nvSpPr>
        <p:spPr>
          <a:xfrm>
            <a:off x="6381750" y="3406021"/>
            <a:ext cx="3925253" cy="311229"/>
          </a:xfrm>
          <a:prstGeom prst="rect">
            <a:avLst/>
          </a:prstGeom>
          <a:noFill/>
        </p:spPr>
        <p:txBody>
          <a:bodyPr wrap="none" lIns="0" tIns="0" rIns="0" bIns="0" rtlCol="0" anchor="t"/>
          <a:lstStyle/>
          <a:p>
            <a:pPr marL="0" indent="0" algn="l">
              <a:lnSpc>
                <a:spcPts val="2450"/>
              </a:lnSpc>
              <a:buNone/>
            </a:pPr>
            <a:r>
              <a:rPr lang="en-US" sz="1500" dirty="0">
                <a:solidFill>
                  <a:srgbClr val="746558"/>
                </a:solidFill>
                <a:latin typeface="Gelasio" pitchFamily="34" charset="0"/>
                <a:ea typeface="Gelasio" pitchFamily="34" charset="0"/>
                <a:cs typeface="Gelasio" pitchFamily="34" charset="0"/>
              </a:rPr>
              <a:t>Targeted interventions at critical waste points</a:t>
            </a:r>
            <a:endParaRPr lang="en-US" sz="1500" dirty="0"/>
          </a:p>
        </p:txBody>
      </p:sp>
      <p:sp>
        <p:nvSpPr>
          <p:cNvPr id="12" name="Shape 6"/>
          <p:cNvSpPr/>
          <p:nvPr/>
        </p:nvSpPr>
        <p:spPr>
          <a:xfrm>
            <a:off x="6235779" y="3926562"/>
            <a:ext cx="7665125" cy="11430"/>
          </a:xfrm>
          <a:prstGeom prst="roundRect">
            <a:avLst>
              <a:gd name="adj" fmla="val 255325"/>
            </a:avLst>
          </a:prstGeom>
          <a:solidFill>
            <a:srgbClr val="D4CEC3"/>
          </a:solidFill>
        </p:spPr>
        <p:txBody>
          <a:bodyPr/>
          <a:lstStyle/>
          <a:p/>
        </p:txBody>
      </p:sp>
      <p:pic>
        <p:nvPicPr>
          <p:cNvPr id="13" name="Image 4" descr="preencoded.png"/>
          <p:cNvPicPr>
            <a:picLocks noChangeAspect="1"/>
          </p:cNvPicPr>
          <p:nvPr/>
        </p:nvPicPr>
        <p:blipFill>
          <a:blip r:embed="rId5"/>
          <a:srcRect/>
          <a:stretch>
            <a:fillRect/>
          </a:stretch>
        </p:blipFill>
        <p:spPr>
          <a:xfrm>
            <a:off x="714018" y="3960376"/>
            <a:ext cx="6567845" cy="1120973"/>
          </a:xfrm>
          <a:prstGeom prst="rect">
            <a:avLst/>
          </a:prstGeom>
        </p:spPr>
      </p:pic>
      <p:pic>
        <p:nvPicPr>
          <p:cNvPr id="14" name="Image 5" descr="preencoded.png"/>
          <p:cNvPicPr>
            <a:picLocks noChangeAspect="1"/>
          </p:cNvPicPr>
          <p:nvPr/>
        </p:nvPicPr>
        <p:blipFill>
          <a:blip r:embed="rId6"/>
          <a:srcRect/>
          <a:stretch>
            <a:fillRect/>
          </a:stretch>
        </p:blipFill>
        <p:spPr>
          <a:xfrm>
            <a:off x="3861078" y="4349829"/>
            <a:ext cx="273487" cy="341948"/>
          </a:xfrm>
          <a:prstGeom prst="rect">
            <a:avLst/>
          </a:prstGeom>
        </p:spPr>
      </p:pic>
      <p:sp>
        <p:nvSpPr>
          <p:cNvPr id="15" name="Text 7"/>
          <p:cNvSpPr/>
          <p:nvPr/>
        </p:nvSpPr>
        <p:spPr>
          <a:xfrm>
            <a:off x="7476411" y="4154924"/>
            <a:ext cx="3338632" cy="303967"/>
          </a:xfrm>
          <a:prstGeom prst="rect">
            <a:avLst/>
          </a:prstGeom>
          <a:noFill/>
        </p:spPr>
        <p:txBody>
          <a:bodyPr wrap="none" lIns="0" tIns="0" rIns="0" bIns="0" rtlCol="0" anchor="t"/>
          <a:lstStyle/>
          <a:p>
            <a:pPr marL="0" indent="0" algn="l">
              <a:lnSpc>
                <a:spcPts val="2350"/>
              </a:lnSpc>
              <a:buNone/>
            </a:pPr>
            <a:r>
              <a:rPr lang="en-US" sz="1900" dirty="0">
                <a:solidFill>
                  <a:srgbClr val="746558"/>
                </a:solidFill>
                <a:latin typeface="Gelasio Semi Bold" pitchFamily="34" charset="0"/>
                <a:ea typeface="Gelasio Semi Bold" pitchFamily="34" charset="0"/>
                <a:cs typeface="Gelasio Semi Bold" pitchFamily="34" charset="0"/>
              </a:rPr>
              <a:t>Consumer Behavior Change</a:t>
            </a:r>
            <a:endParaRPr lang="en-US" sz="1900" dirty="0"/>
          </a:p>
        </p:txBody>
      </p:sp>
      <p:sp>
        <p:nvSpPr>
          <p:cNvPr id="16" name="Text 8"/>
          <p:cNvSpPr/>
          <p:nvPr/>
        </p:nvSpPr>
        <p:spPr>
          <a:xfrm>
            <a:off x="7476411" y="4575572"/>
            <a:ext cx="4800838" cy="311229"/>
          </a:xfrm>
          <a:prstGeom prst="rect">
            <a:avLst/>
          </a:prstGeom>
          <a:noFill/>
        </p:spPr>
        <p:txBody>
          <a:bodyPr wrap="none" lIns="0" tIns="0" rIns="0" bIns="0" rtlCol="0" anchor="t"/>
          <a:lstStyle/>
          <a:p>
            <a:pPr marL="0" indent="0" algn="l">
              <a:lnSpc>
                <a:spcPts val="2450"/>
              </a:lnSpc>
              <a:buNone/>
            </a:pPr>
            <a:r>
              <a:rPr lang="en-US" sz="1500" dirty="0">
                <a:solidFill>
                  <a:srgbClr val="746558"/>
                </a:solidFill>
                <a:latin typeface="Gelasio" pitchFamily="34" charset="0"/>
                <a:ea typeface="Gelasio" pitchFamily="34" charset="0"/>
                <a:cs typeface="Gelasio" pitchFamily="34" charset="0"/>
              </a:rPr>
              <a:t>Educational campaigns backed by household waste data</a:t>
            </a:r>
            <a:endParaRPr lang="en-US" sz="1500" dirty="0"/>
          </a:p>
        </p:txBody>
      </p:sp>
      <p:sp>
        <p:nvSpPr>
          <p:cNvPr id="17" name="Text 9"/>
          <p:cNvSpPr/>
          <p:nvPr/>
        </p:nvSpPr>
        <p:spPr>
          <a:xfrm>
            <a:off x="680918" y="5300186"/>
            <a:ext cx="13268563" cy="622459"/>
          </a:xfrm>
          <a:prstGeom prst="rect">
            <a:avLst/>
          </a:prstGeom>
          <a:noFill/>
        </p:spPr>
        <p:txBody>
          <a:bodyPr wrap="square" lIns="0" tIns="0" rIns="0" bIns="0" rtlCol="0" anchor="t"/>
          <a:lstStyle/>
          <a:p>
            <a:pPr marL="0" indent="0" algn="l">
              <a:lnSpc>
                <a:spcPts val="2450"/>
              </a:lnSpc>
              <a:buNone/>
            </a:pPr>
            <a:r>
              <a:rPr lang="en-US" sz="1500" dirty="0">
                <a:solidFill>
                  <a:srgbClr val="746558"/>
                </a:solidFill>
                <a:latin typeface="Gelasio" pitchFamily="34" charset="0"/>
                <a:ea typeface="Gelasio" pitchFamily="34" charset="0"/>
                <a:cs typeface="Gelasio" pitchFamily="34" charset="0"/>
              </a:rPr>
              <a:t>Our data analysis journey culminates in actionable strategies for meaningful waste reduction. By translating complex statistical findings into clear recommendations, </a:t>
            </a:r>
            <a:r>
              <a:rPr lang="en-GB" sz="1500" dirty="0">
                <a:solidFill>
                  <a:srgbClr val="746558"/>
                </a:solidFill>
                <a:latin typeface="Gelasio" pitchFamily="34" charset="0"/>
                <a:ea typeface="Gelasio" pitchFamily="34" charset="0"/>
                <a:cs typeface="Gelasio" pitchFamily="34" charset="0"/>
              </a:rPr>
              <a:t>our analysis</a:t>
            </a:r>
            <a:r>
              <a:rPr lang="en-US" sz="1500" dirty="0">
                <a:solidFill>
                  <a:srgbClr val="746558"/>
                </a:solidFill>
                <a:latin typeface="Gelasio" pitchFamily="34" charset="0"/>
                <a:ea typeface="Gelasio" pitchFamily="34" charset="0"/>
                <a:cs typeface="Gelasio" pitchFamily="34" charset="0"/>
              </a:rPr>
              <a:t> provide stakeholders with practical tools to address food wastage at multiple levels.</a:t>
            </a:r>
            <a:endParaRPr lang="en-US" sz="1500" dirty="0"/>
          </a:p>
        </p:txBody>
      </p:sp>
      <p:sp>
        <p:nvSpPr>
          <p:cNvPr id="18" name="Text 10"/>
          <p:cNvSpPr/>
          <p:nvPr/>
        </p:nvSpPr>
        <p:spPr>
          <a:xfrm>
            <a:off x="680918" y="6141482"/>
            <a:ext cx="13268563" cy="622459"/>
          </a:xfrm>
          <a:prstGeom prst="rect">
            <a:avLst/>
          </a:prstGeom>
          <a:noFill/>
        </p:spPr>
        <p:txBody>
          <a:bodyPr wrap="square" lIns="0" tIns="0" rIns="0" bIns="0" rtlCol="0" anchor="t"/>
          <a:lstStyle/>
          <a:p>
            <a:pPr marL="0" indent="0" algn="l">
              <a:lnSpc>
                <a:spcPts val="2450"/>
              </a:lnSpc>
              <a:buNone/>
            </a:pPr>
            <a:r>
              <a:rPr lang="en-US" sz="1500" dirty="0">
                <a:solidFill>
                  <a:srgbClr val="746558"/>
                </a:solidFill>
                <a:latin typeface="Gelasio" pitchFamily="34" charset="0"/>
                <a:ea typeface="Gelasio" pitchFamily="34" charset="0"/>
                <a:cs typeface="Gelasio" pitchFamily="34" charset="0"/>
              </a:rPr>
              <a:t>The insights from our machine learning models enable targeted interventions along the entire food supply chain - from production and distribution to retail and household consumption. This multifaceted approach ensures that solutions address the specific drivers of waste identified through our analysis.</a:t>
            </a:r>
            <a:endParaRPr lang="en-US" sz="1500" dirty="0"/>
          </a:p>
        </p:txBody>
      </p:sp>
      <p:sp>
        <p:nvSpPr>
          <p:cNvPr id="19" name="Text 11"/>
          <p:cNvSpPr/>
          <p:nvPr/>
        </p:nvSpPr>
        <p:spPr>
          <a:xfrm>
            <a:off x="680918" y="6982778"/>
            <a:ext cx="13268563" cy="622459"/>
          </a:xfrm>
          <a:prstGeom prst="rect">
            <a:avLst/>
          </a:prstGeom>
          <a:noFill/>
        </p:spPr>
        <p:txBody>
          <a:bodyPr wrap="square" lIns="0" tIns="0" rIns="0" bIns="0" rtlCol="0" anchor="t"/>
          <a:lstStyle/>
          <a:p>
            <a:pPr marL="0" indent="0" algn="l">
              <a:lnSpc>
                <a:spcPts val="2450"/>
              </a:lnSpc>
              <a:buNone/>
            </a:pPr>
            <a:r>
              <a:rPr lang="en-US" sz="1500" dirty="0">
                <a:solidFill>
                  <a:srgbClr val="746558"/>
                </a:solidFill>
                <a:latin typeface="Gelasio" pitchFamily="34" charset="0"/>
                <a:ea typeface="Gelasio" pitchFamily="34" charset="0"/>
                <a:cs typeface="Gelasio" pitchFamily="34" charset="0"/>
              </a:rPr>
              <a:t>Through continuous monitoring and model refinement, we can track the effectiveness of these interventions and adapt strategies over time, creating a sustainable framework for ongoing waste reduction.</a:t>
            </a:r>
            <a:endParaRPr lang="en-US" sz="1500" dirty="0"/>
          </a:p>
        </p:txBody>
      </p:sp>
      <p:pic>
        <p:nvPicPr>
          <p:cNvPr id="20" name="Picture 19"/>
          <p:cNvPicPr>
            <a:picLocks noChangeAspect="1"/>
          </p:cNvPicPr>
          <p:nvPr/>
        </p:nvPicPr>
        <p:blipFill>
          <a:blip r:embed="rId7"/>
          <a:srcRect/>
          <a:stretch>
            <a:fillRect/>
          </a:stretch>
        </p:blipFill>
        <p:spPr>
          <a:xfrm>
            <a:off x="11572155" y="7418546"/>
            <a:ext cx="3058245" cy="81105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74817" y="1930018"/>
            <a:ext cx="10241280" cy="519780"/>
          </a:xfrm>
          <a:prstGeom prst="rect">
            <a:avLst/>
          </a:prstGeom>
          <a:noFill/>
        </p:spPr>
        <p:txBody>
          <a:bodyPr wrap="square" rtlCol="0">
            <a:spAutoFit/>
          </a:bodyPr>
          <a:lstStyle/>
          <a:p>
            <a:r>
              <a:rPr lang="en-GB" sz="2800" b="1">
                <a:solidFill>
                  <a:schemeClr val="tx1"/>
                </a:solidFill>
              </a:rPr>
              <a:t>The Project Overview:</a:t>
            </a:r>
            <a:endParaRPr lang="en-US" sz="2800" b="1">
              <a:solidFill>
                <a:schemeClr val="tx1"/>
              </a:solidFill>
            </a:endParaRPr>
          </a:p>
        </p:txBody>
      </p:sp>
      <p:pic>
        <p:nvPicPr>
          <p:cNvPr id="5" name="Picture 4"/>
          <p:cNvPicPr>
            <a:picLocks noChangeAspect="1"/>
          </p:cNvPicPr>
          <p:nvPr/>
        </p:nvPicPr>
        <p:blipFill>
          <a:blip r:embed="rId1"/>
          <a:srcRect/>
          <a:stretch>
            <a:fillRect/>
          </a:stretch>
        </p:blipFill>
        <p:spPr>
          <a:xfrm>
            <a:off x="12316097" y="7100047"/>
            <a:ext cx="2241818" cy="1129553"/>
          </a:xfrm>
          <a:prstGeom prst="rect">
            <a:avLst/>
          </a:prstGeom>
        </p:spPr>
      </p:pic>
      <p:sp>
        <p:nvSpPr>
          <p:cNvPr id="6" name="TextBox 17"/>
          <p:cNvSpPr txBox="1"/>
          <p:nvPr/>
        </p:nvSpPr>
        <p:spPr>
          <a:xfrm>
            <a:off x="2005386" y="2734641"/>
            <a:ext cx="8428646" cy="4481948"/>
          </a:xfrm>
          <a:prstGeom prst="rect">
            <a:avLst/>
          </a:prstGeom>
          <a:noFill/>
        </p:spPr>
        <p:txBody>
          <a:bodyPr wrap="square" rtlCol="0">
            <a:spAutoFit/>
          </a:bodyPr>
          <a:lstStyle/>
          <a:p>
            <a:endParaRPr lang="en-GB" sz="2400"/>
          </a:p>
          <a:p>
            <a:endParaRPr lang="en-GB" sz="2400"/>
          </a:p>
          <a:p>
            <a:pPr marL="285750" indent="-285750">
              <a:buFont typeface="Arial" pitchFamily="34" charset="0"/>
              <a:buChar char="•"/>
            </a:pPr>
            <a:r>
              <a:rPr lang="en-US" sz="2800"/>
              <a:t>EDA</a:t>
            </a:r>
          </a:p>
          <a:p>
            <a:pPr marL="285750" indent="-285750">
              <a:buFont typeface="Arial" pitchFamily="34" charset="0"/>
              <a:buChar char="•"/>
            </a:pPr>
            <a:r>
              <a:rPr lang="en-US" sz="2800"/>
              <a:t>Categoric and Numeric Features</a:t>
            </a:r>
          </a:p>
          <a:p>
            <a:pPr marL="285750" indent="-285750">
              <a:buFont typeface="Arial" pitchFamily="34" charset="0"/>
              <a:buChar char="•"/>
            </a:pPr>
            <a:r>
              <a:rPr lang="en-US" sz="2800"/>
              <a:t>Feature Engineering</a:t>
            </a:r>
          </a:p>
          <a:p>
            <a:pPr marL="285750" indent="-285750">
              <a:buFont typeface="Arial" pitchFamily="34" charset="0"/>
              <a:buChar char="•"/>
            </a:pPr>
            <a:r>
              <a:rPr lang="en-US" sz="2800"/>
              <a:t>Data Standardization and Normalization</a:t>
            </a:r>
          </a:p>
          <a:p>
            <a:pPr marL="285750" indent="-285750">
              <a:buFont typeface="Arial" pitchFamily="34" charset="0"/>
              <a:buChar char="•"/>
            </a:pPr>
            <a:r>
              <a:rPr lang="en-US" sz="2800"/>
              <a:t>Data Visualization</a:t>
            </a:r>
          </a:p>
          <a:p>
            <a:pPr marL="285750" indent="-285750">
              <a:buFont typeface="Arial" pitchFamily="34" charset="0"/>
              <a:buChar char="•"/>
            </a:pPr>
            <a:r>
              <a:rPr lang="en-US" sz="2800"/>
              <a:t>ML Modelling and Evaluation</a:t>
            </a:r>
          </a:p>
          <a:p>
            <a:endParaRPr lang="en-GB" sz="2400"/>
          </a:p>
          <a:p>
            <a:endParaRPr lang="en-US" sz="2400"/>
          </a:p>
          <a:p>
            <a:endParaRPr lang="en-US" sz="2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19692" y="438766"/>
            <a:ext cx="12610238" cy="2067340"/>
          </a:xfrm>
          <a:prstGeom prst="rect">
            <a:avLst/>
          </a:prstGeom>
          <a:noFill/>
        </p:spPr>
        <p:txBody>
          <a:bodyPr wrap="square" rtlCol="0">
            <a:spAutoFit/>
          </a:bodyPr>
          <a:lstStyle/>
          <a:p>
            <a:pPr marL="342900" indent="-342900" algn="l">
              <a:lnSpc>
                <a:spcPts val="1400"/>
              </a:lnSpc>
              <a:buFont typeface="Arial" pitchFamily="34" charset="0"/>
              <a:buChar char="•"/>
            </a:pPr>
            <a:r>
              <a:rPr lang="en-GB" sz="2000" b="1" dirty="0">
                <a:solidFill>
                  <a:srgbClr val="746558"/>
                </a:solidFill>
                <a:latin typeface="Gelasio" pitchFamily="34" charset="0"/>
                <a:ea typeface="Gelasio" pitchFamily="34" charset="0"/>
                <a:cs typeface="Gelasio" pitchFamily="34" charset="0"/>
              </a:rPr>
              <a:t>ONS Data Source: </a:t>
            </a:r>
            <a:endParaRPr lang="en-GB" sz="1400" b="1" dirty="0">
              <a:solidFill>
                <a:srgbClr val="746558"/>
              </a:solidFill>
              <a:latin typeface="Gelasio" pitchFamily="34" charset="0"/>
              <a:ea typeface="Gelasio" pitchFamily="34" charset="0"/>
              <a:cs typeface="Gelasio" pitchFamily="34" charset="0"/>
            </a:endParaRPr>
          </a:p>
          <a:p>
            <a:pPr marL="342900" indent="-342900" algn="l">
              <a:lnSpc>
                <a:spcPts val="1400"/>
              </a:lnSpc>
              <a:buFont typeface="Arial" pitchFamily="34" charset="0"/>
              <a:buChar char="•"/>
            </a:pPr>
            <a:r>
              <a:rPr lang="en-GB" sz="1400" dirty="0">
                <a:solidFill>
                  <a:srgbClr val="746558"/>
                </a:solidFill>
                <a:latin typeface="Gelasio" pitchFamily="34" charset="0"/>
                <a:ea typeface="Gelasio" pitchFamily="34" charset="0"/>
                <a:cs typeface="Gelasio" pitchFamily="34" charset="0"/>
                <a:hlinkClick r:id="rId1"/>
              </a:rPr>
              <a:t>https://www.ons.gov.uk/search?q=household+food+waste&amp;filter=time_series&amp;filter=datasets&amp;filter=user_requested_data&amp;sort=relevance</a:t>
            </a:r>
            <a:endParaRPr lang="en-GB" sz="1400" dirty="0">
              <a:solidFill>
                <a:srgbClr val="746558"/>
              </a:solidFill>
              <a:latin typeface="Gelasio" pitchFamily="34" charset="0"/>
              <a:ea typeface="Gelasio" pitchFamily="34" charset="0"/>
              <a:cs typeface="Gelasio" pitchFamily="34" charset="0"/>
            </a:endParaRPr>
          </a:p>
          <a:p>
            <a:pPr marL="342900" indent="-342900" algn="l">
              <a:lnSpc>
                <a:spcPts val="1400"/>
              </a:lnSpc>
              <a:buFont typeface="Arial" pitchFamily="34" charset="0"/>
              <a:buChar char="•"/>
            </a:pPr>
            <a:endParaRPr lang="en-GB" sz="1400" dirty="0">
              <a:solidFill>
                <a:srgbClr val="746558"/>
              </a:solidFill>
              <a:latin typeface="Gelasio" pitchFamily="34" charset="0"/>
              <a:ea typeface="Gelasio" pitchFamily="34" charset="0"/>
              <a:cs typeface="Gelasio" pitchFamily="34" charset="0"/>
            </a:endParaRPr>
          </a:p>
          <a:p>
            <a:pPr marL="342900" indent="-342900" algn="l">
              <a:lnSpc>
                <a:spcPts val="1400"/>
              </a:lnSpc>
              <a:buFont typeface="Arial" pitchFamily="34" charset="0"/>
              <a:buChar char="•"/>
            </a:pPr>
            <a:r>
              <a:rPr lang="en-GB" sz="2000" b="1" dirty="0">
                <a:solidFill>
                  <a:srgbClr val="746558"/>
                </a:solidFill>
                <a:latin typeface="Gelasio" pitchFamily="34" charset="0"/>
                <a:ea typeface="Gelasio" pitchFamily="34" charset="0"/>
                <a:cs typeface="Gelasio" pitchFamily="34" charset="0"/>
              </a:rPr>
              <a:t>Natural Earth Data: GeoPandas</a:t>
            </a:r>
          </a:p>
          <a:p>
            <a:pPr marL="342900" indent="-342900" algn="l">
              <a:lnSpc>
                <a:spcPts val="1400"/>
              </a:lnSpc>
              <a:buFont typeface="Arial" pitchFamily="34" charset="0"/>
              <a:buChar char="•"/>
            </a:pPr>
            <a:r>
              <a:rPr lang="en-GB" sz="1400" dirty="0">
                <a:solidFill>
                  <a:srgbClr val="746558"/>
                </a:solidFill>
                <a:latin typeface="Gelasio" pitchFamily="34" charset="0"/>
                <a:ea typeface="Gelasio" pitchFamily="34" charset="0"/>
                <a:cs typeface="Gelasio" pitchFamily="34" charset="0"/>
                <a:hlinkClick r:id="rId2"/>
              </a:rPr>
              <a:t>https://www.naturalearthdata.com/downloads/110m-cultural-vectors</a:t>
            </a:r>
            <a:endParaRPr lang="en-GB" sz="1400" dirty="0">
              <a:solidFill>
                <a:srgbClr val="746558"/>
              </a:solidFill>
              <a:latin typeface="Gelasio" pitchFamily="34" charset="0"/>
              <a:ea typeface="Gelasio" pitchFamily="34" charset="0"/>
              <a:cs typeface="Gelasio" pitchFamily="34" charset="0"/>
            </a:endParaRPr>
          </a:p>
          <a:p>
            <a:pPr marL="342900" indent="-342900" algn="l">
              <a:lnSpc>
                <a:spcPts val="1400"/>
              </a:lnSpc>
              <a:buFont typeface="Arial" pitchFamily="34" charset="0"/>
              <a:buChar char="•"/>
            </a:pPr>
            <a:endParaRPr lang="en-GB" sz="2000" dirty="0">
              <a:solidFill>
                <a:srgbClr val="746558"/>
              </a:solidFill>
              <a:latin typeface="Gelasio" pitchFamily="34" charset="0"/>
              <a:ea typeface="Gelasio" pitchFamily="34" charset="0"/>
              <a:cs typeface="Gelasio" pitchFamily="34" charset="0"/>
            </a:endParaRPr>
          </a:p>
          <a:p>
            <a:pPr marL="342900" indent="-342900" algn="l">
              <a:lnSpc>
                <a:spcPts val="1400"/>
              </a:lnSpc>
              <a:buFont typeface="Arial" pitchFamily="34" charset="0"/>
              <a:buChar char="•"/>
            </a:pPr>
            <a:r>
              <a:rPr lang="en-GB" sz="2000" b="1" dirty="0">
                <a:solidFill>
                  <a:srgbClr val="746558"/>
                </a:solidFill>
                <a:latin typeface="Gelasio" pitchFamily="34" charset="0"/>
                <a:ea typeface="Gelasio" pitchFamily="34" charset="0"/>
                <a:cs typeface="Gelasio" pitchFamily="34" charset="0"/>
              </a:rPr>
              <a:t>Statista:</a:t>
            </a:r>
          </a:p>
          <a:p>
            <a:pPr marL="342900" indent="-342900" algn="l">
              <a:lnSpc>
                <a:spcPts val="1400"/>
              </a:lnSpc>
              <a:buFont typeface="Arial" pitchFamily="34" charset="0"/>
              <a:buChar char="•"/>
            </a:pPr>
            <a:r>
              <a:rPr lang="en-GB" sz="1400" dirty="0">
                <a:solidFill>
                  <a:srgbClr val="746558"/>
                </a:solidFill>
                <a:latin typeface="Gelasio" pitchFamily="34" charset="0"/>
                <a:ea typeface="Gelasio" pitchFamily="34" charset="0"/>
                <a:cs typeface="Gelasio" pitchFamily="34" charset="0"/>
                <a:hlinkClick r:id="rId3"/>
              </a:rPr>
              <a:t>https://www.statista.com/chart/31072/food-wasted-per-capita-in-european-countries</a:t>
            </a:r>
            <a:endParaRPr lang="en-GB" sz="1400" dirty="0">
              <a:solidFill>
                <a:srgbClr val="746558"/>
              </a:solidFill>
              <a:latin typeface="Gelasio" pitchFamily="34" charset="0"/>
              <a:ea typeface="Gelasio" pitchFamily="34" charset="0"/>
              <a:cs typeface="Gelasio" pitchFamily="34" charset="0"/>
            </a:endParaRPr>
          </a:p>
          <a:p>
            <a:pPr marL="342900" indent="-342900" algn="l">
              <a:lnSpc>
                <a:spcPts val="1400"/>
              </a:lnSpc>
              <a:buFont typeface="Arial" pitchFamily="34" charset="0"/>
              <a:buChar char="•"/>
            </a:pPr>
            <a:endParaRPr lang="en-GB" sz="2000" dirty="0">
              <a:solidFill>
                <a:srgbClr val="746558"/>
              </a:solidFill>
              <a:latin typeface="Gelasio" pitchFamily="34" charset="0"/>
              <a:ea typeface="Gelasio" pitchFamily="34" charset="0"/>
              <a:cs typeface="Gelasio" pitchFamily="34" charset="0"/>
            </a:endParaRPr>
          </a:p>
          <a:p>
            <a:pPr marL="342900" indent="-342900" algn="l">
              <a:lnSpc>
                <a:spcPts val="1400"/>
              </a:lnSpc>
              <a:buFont typeface="Arial" pitchFamily="34" charset="0"/>
              <a:buChar char="•"/>
            </a:pPr>
            <a:r>
              <a:rPr lang="en-GB" sz="2000" b="1" dirty="0">
                <a:solidFill>
                  <a:srgbClr val="746558"/>
                </a:solidFill>
                <a:latin typeface="Gelasio" pitchFamily="34" charset="0"/>
                <a:ea typeface="Gelasio" pitchFamily="34" charset="0"/>
                <a:cs typeface="Gelasio" pitchFamily="34" charset="0"/>
              </a:rPr>
              <a:t>Supply Chain: </a:t>
            </a:r>
            <a:r>
              <a:rPr lang="en-GB" sz="2000" dirty="0">
                <a:solidFill>
                  <a:srgbClr val="746558"/>
                </a:solidFill>
                <a:latin typeface="Gelasio" pitchFamily="34" charset="0"/>
                <a:ea typeface="Gelasio" pitchFamily="34" charset="0"/>
                <a:cs typeface="Gelasio" pitchFamily="34" charset="0"/>
              </a:rPr>
              <a:t>Some 40% of household food wastage is through supply chain</a:t>
            </a:r>
          </a:p>
          <a:p>
            <a:pPr marL="342900" indent="-342900" algn="l">
              <a:lnSpc>
                <a:spcPts val="1400"/>
              </a:lnSpc>
              <a:buFont typeface="Arial" pitchFamily="34" charset="0"/>
              <a:buChar char="•"/>
            </a:pPr>
            <a:endParaRPr lang="en-GB" sz="2000" dirty="0">
              <a:solidFill>
                <a:srgbClr val="746558"/>
              </a:solidFill>
              <a:latin typeface="Gelasio" pitchFamily="34" charset="0"/>
              <a:ea typeface="Gelasio" pitchFamily="34" charset="0"/>
              <a:cs typeface="Gelasio" pitchFamily="34" charset="0"/>
            </a:endParaRPr>
          </a:p>
        </p:txBody>
      </p:sp>
      <p:pic>
        <p:nvPicPr>
          <p:cNvPr id="5" name="Picture 4"/>
          <p:cNvPicPr>
            <a:picLocks noChangeAspect="1"/>
          </p:cNvPicPr>
          <p:nvPr/>
        </p:nvPicPr>
        <p:blipFill>
          <a:blip r:embed="rId4"/>
          <a:srcRect/>
          <a:stretch>
            <a:fillRect/>
          </a:stretch>
        </p:blipFill>
        <p:spPr>
          <a:xfrm>
            <a:off x="969325" y="3461657"/>
            <a:ext cx="12760604" cy="4011706"/>
          </a:xfrm>
          <a:prstGeom prst="rect">
            <a:avLst/>
          </a:prstGeom>
        </p:spPr>
      </p:pic>
      <p:sp>
        <p:nvSpPr>
          <p:cNvPr id="8" name="Text 13"/>
          <p:cNvSpPr/>
          <p:nvPr/>
        </p:nvSpPr>
        <p:spPr>
          <a:xfrm>
            <a:off x="793790" y="2506106"/>
            <a:ext cx="13042821" cy="725805"/>
          </a:xfrm>
          <a:prstGeom prst="rect">
            <a:avLst/>
          </a:prstGeom>
          <a:noFill/>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0"/>
                <a:cs typeface="Gelasio" pitchFamily="34" charset="0"/>
              </a:rPr>
              <a:t>Feature engineering transforms our raw data into more predictive variables. By creating these derived features, we enhance the predictive power of our models and gain deeper insights into the underlying factors driving food wastage patterns globally.</a:t>
            </a:r>
            <a:endParaRPr lang="en-US" sz="1750" dirty="0"/>
          </a:p>
        </p:txBody>
      </p:sp>
      <p:pic>
        <p:nvPicPr>
          <p:cNvPr id="9" name="Picture 8"/>
          <p:cNvPicPr>
            <a:picLocks noChangeAspect="1"/>
          </p:cNvPicPr>
          <p:nvPr/>
        </p:nvPicPr>
        <p:blipFill>
          <a:blip r:embed="rId5"/>
          <a:srcRect/>
          <a:stretch>
            <a:fillRect/>
          </a:stretch>
        </p:blipFill>
        <p:spPr>
          <a:xfrm>
            <a:off x="11602890" y="7703110"/>
            <a:ext cx="2919934" cy="43222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rcRect/>
          <a:stretch>
            <a:fillRect/>
          </a:stretch>
        </p:blipFill>
        <p:spPr>
          <a:xfrm>
            <a:off x="0" y="0"/>
            <a:ext cx="14630400" cy="2468880"/>
          </a:xfrm>
          <a:prstGeom prst="rect">
            <a:avLst/>
          </a:prstGeom>
        </p:spPr>
      </p:pic>
      <p:sp>
        <p:nvSpPr>
          <p:cNvPr id="3" name="Text 0"/>
          <p:cNvSpPr/>
          <p:nvPr/>
        </p:nvSpPr>
        <p:spPr>
          <a:xfrm>
            <a:off x="691277" y="3168253"/>
            <a:ext cx="11275814" cy="617101"/>
          </a:xfrm>
          <a:prstGeom prst="rect">
            <a:avLst/>
          </a:prstGeom>
          <a:noFill/>
        </p:spPr>
        <p:txBody>
          <a:bodyPr wrap="none" lIns="0" tIns="0" rIns="0" bIns="0" rtlCol="0" anchor="t"/>
          <a:lstStyle/>
          <a:p>
            <a:pPr marL="0" indent="0" algn="l">
              <a:lnSpc>
                <a:spcPts val="4850"/>
              </a:lnSpc>
              <a:buNone/>
            </a:pPr>
            <a:r>
              <a:rPr lang="en-US" sz="3850" dirty="0">
                <a:solidFill>
                  <a:srgbClr val="484237"/>
                </a:solidFill>
                <a:latin typeface="Gelasio Semi Bold" pitchFamily="34" charset="0"/>
                <a:ea typeface="Gelasio Semi Bold" pitchFamily="34" charset="0"/>
                <a:cs typeface="Gelasio Semi Bold" pitchFamily="34" charset="0"/>
              </a:rPr>
              <a:t>Understanding the Scale of Global Food Waste</a:t>
            </a:r>
            <a:endParaRPr lang="en-US" sz="3850" dirty="0"/>
          </a:p>
        </p:txBody>
      </p:sp>
      <p:sp>
        <p:nvSpPr>
          <p:cNvPr id="4" name="Text 1"/>
          <p:cNvSpPr/>
          <p:nvPr/>
        </p:nvSpPr>
        <p:spPr>
          <a:xfrm>
            <a:off x="691277" y="4180284"/>
            <a:ext cx="4218384" cy="651748"/>
          </a:xfrm>
          <a:prstGeom prst="rect">
            <a:avLst/>
          </a:prstGeom>
          <a:noFill/>
        </p:spPr>
        <p:txBody>
          <a:bodyPr wrap="none" lIns="0" tIns="0" rIns="0" bIns="0" rtlCol="0" anchor="t"/>
          <a:lstStyle/>
          <a:p>
            <a:pPr marL="0" indent="0" algn="ctr">
              <a:lnSpc>
                <a:spcPts val="5100"/>
              </a:lnSpc>
              <a:buNone/>
            </a:pPr>
            <a:r>
              <a:rPr lang="en-US" sz="5100" dirty="0">
                <a:solidFill>
                  <a:srgbClr val="746558"/>
                </a:solidFill>
                <a:latin typeface="Gelasio Semi Bold" pitchFamily="34" charset="0"/>
                <a:ea typeface="Gelasio Semi Bold" pitchFamily="34" charset="0"/>
                <a:cs typeface="Gelasio Semi Bold" pitchFamily="34" charset="0"/>
              </a:rPr>
              <a:t>33%</a:t>
            </a:r>
            <a:endParaRPr lang="en-US" sz="5100" dirty="0"/>
          </a:p>
        </p:txBody>
      </p:sp>
      <p:sp>
        <p:nvSpPr>
          <p:cNvPr id="5" name="Text 2"/>
          <p:cNvSpPr/>
          <p:nvPr/>
        </p:nvSpPr>
        <p:spPr>
          <a:xfrm>
            <a:off x="1566029" y="5078849"/>
            <a:ext cx="2468880" cy="308610"/>
          </a:xfrm>
          <a:prstGeom prst="rect">
            <a:avLst/>
          </a:prstGeom>
          <a:noFill/>
        </p:spPr>
        <p:txBody>
          <a:bodyPr wrap="none" lIns="0" tIns="0" rIns="0" bIns="0" rtlCol="0" anchor="t"/>
          <a:lstStyle/>
          <a:p>
            <a:pPr marL="0" indent="0" algn="ctr">
              <a:lnSpc>
                <a:spcPts val="2400"/>
              </a:lnSpc>
              <a:buNone/>
            </a:pPr>
            <a:r>
              <a:rPr lang="en-US" sz="1900" dirty="0">
                <a:solidFill>
                  <a:srgbClr val="746558"/>
                </a:solidFill>
                <a:latin typeface="Gelasio Semi Bold" pitchFamily="34" charset="0"/>
                <a:ea typeface="Gelasio Semi Bold" pitchFamily="34" charset="0"/>
                <a:cs typeface="Gelasio Semi Bold" pitchFamily="34" charset="0"/>
              </a:rPr>
              <a:t>Global Food Waste</a:t>
            </a:r>
            <a:endParaRPr lang="en-US" sz="1900" dirty="0"/>
          </a:p>
        </p:txBody>
      </p:sp>
      <p:sp>
        <p:nvSpPr>
          <p:cNvPr id="6" name="Text 3"/>
          <p:cNvSpPr/>
          <p:nvPr/>
        </p:nvSpPr>
        <p:spPr>
          <a:xfrm>
            <a:off x="691277" y="5505926"/>
            <a:ext cx="4218384" cy="315992"/>
          </a:xfrm>
          <a:prstGeom prst="rect">
            <a:avLst/>
          </a:prstGeom>
          <a:noFill/>
        </p:spPr>
        <p:txBody>
          <a:bodyPr wrap="none" lIns="0" tIns="0" rIns="0" bIns="0" rtlCol="0" anchor="t"/>
          <a:lstStyle/>
          <a:p>
            <a:pPr marL="0" indent="0" algn="ctr">
              <a:lnSpc>
                <a:spcPts val="2450"/>
              </a:lnSpc>
              <a:buNone/>
            </a:pPr>
            <a:r>
              <a:rPr lang="en-US" sz="1550" dirty="0">
                <a:solidFill>
                  <a:srgbClr val="746558"/>
                </a:solidFill>
                <a:latin typeface="Gelasio" pitchFamily="34" charset="0"/>
                <a:ea typeface="Gelasio" pitchFamily="34" charset="0"/>
                <a:cs typeface="Gelasio" pitchFamily="34" charset="0"/>
              </a:rPr>
              <a:t>Of all food produced globally</a:t>
            </a:r>
            <a:endParaRPr lang="en-US" sz="1550" dirty="0"/>
          </a:p>
        </p:txBody>
      </p:sp>
      <p:sp>
        <p:nvSpPr>
          <p:cNvPr id="7" name="Text 4"/>
          <p:cNvSpPr/>
          <p:nvPr/>
        </p:nvSpPr>
        <p:spPr>
          <a:xfrm>
            <a:off x="5205889" y="4180284"/>
            <a:ext cx="4218503" cy="651748"/>
          </a:xfrm>
          <a:prstGeom prst="rect">
            <a:avLst/>
          </a:prstGeom>
          <a:noFill/>
        </p:spPr>
        <p:txBody>
          <a:bodyPr wrap="none" lIns="0" tIns="0" rIns="0" bIns="0" rtlCol="0" anchor="t"/>
          <a:lstStyle/>
          <a:p>
            <a:pPr marL="0" indent="0" algn="ctr">
              <a:lnSpc>
                <a:spcPts val="5100"/>
              </a:lnSpc>
              <a:buNone/>
            </a:pPr>
            <a:r>
              <a:rPr lang="en-US" sz="5100" dirty="0">
                <a:solidFill>
                  <a:srgbClr val="746558"/>
                </a:solidFill>
                <a:latin typeface="Gelasio Semi Bold" pitchFamily="34" charset="0"/>
                <a:ea typeface="Gelasio Semi Bold" pitchFamily="34" charset="0"/>
                <a:cs typeface="Gelasio Semi Bold" pitchFamily="34" charset="0"/>
              </a:rPr>
              <a:t>5,000</a:t>
            </a:r>
            <a:endParaRPr lang="en-US" sz="5100" dirty="0"/>
          </a:p>
        </p:txBody>
      </p:sp>
      <p:sp>
        <p:nvSpPr>
          <p:cNvPr id="8" name="Text 5"/>
          <p:cNvSpPr/>
          <p:nvPr/>
        </p:nvSpPr>
        <p:spPr>
          <a:xfrm>
            <a:off x="6080641" y="5078849"/>
            <a:ext cx="2468880" cy="308610"/>
          </a:xfrm>
          <a:prstGeom prst="rect">
            <a:avLst/>
          </a:prstGeom>
          <a:noFill/>
        </p:spPr>
        <p:txBody>
          <a:bodyPr wrap="none" lIns="0" tIns="0" rIns="0" bIns="0" rtlCol="0" anchor="t"/>
          <a:lstStyle/>
          <a:p>
            <a:pPr marL="0" indent="0" algn="ctr">
              <a:lnSpc>
                <a:spcPts val="2400"/>
              </a:lnSpc>
              <a:buNone/>
            </a:pPr>
            <a:r>
              <a:rPr lang="en-US" sz="1900" dirty="0">
                <a:solidFill>
                  <a:srgbClr val="746558"/>
                </a:solidFill>
                <a:latin typeface="Gelasio Semi Bold" pitchFamily="34" charset="0"/>
                <a:ea typeface="Gelasio Semi Bold" pitchFamily="34" charset="0"/>
                <a:cs typeface="Gelasio Semi Bold" pitchFamily="34" charset="0"/>
              </a:rPr>
              <a:t>Data Points</a:t>
            </a:r>
            <a:endParaRPr lang="en-US" sz="1900" dirty="0"/>
          </a:p>
        </p:txBody>
      </p:sp>
      <p:sp>
        <p:nvSpPr>
          <p:cNvPr id="9" name="Text 6"/>
          <p:cNvSpPr/>
          <p:nvPr/>
        </p:nvSpPr>
        <p:spPr>
          <a:xfrm>
            <a:off x="5205889" y="5505926"/>
            <a:ext cx="4218503" cy="315992"/>
          </a:xfrm>
          <a:prstGeom prst="rect">
            <a:avLst/>
          </a:prstGeom>
          <a:noFill/>
        </p:spPr>
        <p:txBody>
          <a:bodyPr wrap="none" lIns="0" tIns="0" rIns="0" bIns="0" rtlCol="0" anchor="t"/>
          <a:lstStyle/>
          <a:p>
            <a:pPr marL="0" indent="0" algn="ctr">
              <a:lnSpc>
                <a:spcPts val="2450"/>
              </a:lnSpc>
              <a:buNone/>
            </a:pPr>
            <a:r>
              <a:rPr lang="en-US" sz="1550" dirty="0">
                <a:solidFill>
                  <a:srgbClr val="746558"/>
                </a:solidFill>
                <a:latin typeface="Gelasio" pitchFamily="34" charset="0"/>
                <a:ea typeface="Gelasio" pitchFamily="34" charset="0"/>
                <a:cs typeface="Gelasio" pitchFamily="34" charset="0"/>
              </a:rPr>
              <a:t>Observations across countries</a:t>
            </a:r>
            <a:endParaRPr lang="en-US" sz="1550" dirty="0"/>
          </a:p>
        </p:txBody>
      </p:sp>
      <p:sp>
        <p:nvSpPr>
          <p:cNvPr id="10" name="Text 7"/>
          <p:cNvSpPr/>
          <p:nvPr/>
        </p:nvSpPr>
        <p:spPr>
          <a:xfrm>
            <a:off x="9720620" y="4180284"/>
            <a:ext cx="4218503" cy="651748"/>
          </a:xfrm>
          <a:prstGeom prst="rect">
            <a:avLst/>
          </a:prstGeom>
          <a:noFill/>
        </p:spPr>
        <p:txBody>
          <a:bodyPr wrap="none" lIns="0" tIns="0" rIns="0" bIns="0" rtlCol="0" anchor="t"/>
          <a:lstStyle/>
          <a:p>
            <a:pPr marL="0" indent="0" algn="ctr">
              <a:lnSpc>
                <a:spcPts val="5100"/>
              </a:lnSpc>
              <a:buNone/>
            </a:pPr>
            <a:r>
              <a:rPr lang="en-US" sz="5100" dirty="0">
                <a:solidFill>
                  <a:srgbClr val="746558"/>
                </a:solidFill>
                <a:latin typeface="Gelasio Semi Bold" pitchFamily="34" charset="0"/>
                <a:ea typeface="Gelasio Semi Bold" pitchFamily="34" charset="0"/>
                <a:cs typeface="Gelasio Semi Bold" pitchFamily="34" charset="0"/>
              </a:rPr>
              <a:t>8</a:t>
            </a:r>
            <a:endParaRPr lang="en-US" sz="5100" dirty="0"/>
          </a:p>
        </p:txBody>
      </p:sp>
      <p:sp>
        <p:nvSpPr>
          <p:cNvPr id="11" name="Text 8"/>
          <p:cNvSpPr/>
          <p:nvPr/>
        </p:nvSpPr>
        <p:spPr>
          <a:xfrm>
            <a:off x="10595372" y="5078849"/>
            <a:ext cx="2468880" cy="308610"/>
          </a:xfrm>
          <a:prstGeom prst="rect">
            <a:avLst/>
          </a:prstGeom>
          <a:noFill/>
        </p:spPr>
        <p:txBody>
          <a:bodyPr wrap="none" lIns="0" tIns="0" rIns="0" bIns="0" rtlCol="0" anchor="t"/>
          <a:lstStyle/>
          <a:p>
            <a:pPr marL="0" indent="0" algn="ctr">
              <a:lnSpc>
                <a:spcPts val="2400"/>
              </a:lnSpc>
              <a:buNone/>
            </a:pPr>
            <a:r>
              <a:rPr lang="en-US" sz="1900" dirty="0">
                <a:solidFill>
                  <a:srgbClr val="746558"/>
                </a:solidFill>
                <a:latin typeface="Gelasio Semi Bold" pitchFamily="34" charset="0"/>
                <a:ea typeface="Gelasio Semi Bold" pitchFamily="34" charset="0"/>
                <a:cs typeface="Gelasio Semi Bold" pitchFamily="34" charset="0"/>
              </a:rPr>
              <a:t>Key Features</a:t>
            </a:r>
            <a:endParaRPr lang="en-US" sz="1900" dirty="0"/>
          </a:p>
        </p:txBody>
      </p:sp>
      <p:sp>
        <p:nvSpPr>
          <p:cNvPr id="12" name="Text 9"/>
          <p:cNvSpPr/>
          <p:nvPr/>
        </p:nvSpPr>
        <p:spPr>
          <a:xfrm>
            <a:off x="9720620" y="5505926"/>
            <a:ext cx="4218503" cy="315992"/>
          </a:xfrm>
          <a:prstGeom prst="rect">
            <a:avLst/>
          </a:prstGeom>
          <a:noFill/>
        </p:spPr>
        <p:txBody>
          <a:bodyPr wrap="none" lIns="0" tIns="0" rIns="0" bIns="0" rtlCol="0" anchor="t"/>
          <a:lstStyle/>
          <a:p>
            <a:pPr marL="0" indent="0" algn="ctr">
              <a:lnSpc>
                <a:spcPts val="2450"/>
              </a:lnSpc>
              <a:buNone/>
            </a:pPr>
            <a:r>
              <a:rPr lang="en-US" sz="1550" dirty="0">
                <a:solidFill>
                  <a:srgbClr val="746558"/>
                </a:solidFill>
                <a:latin typeface="Gelasio" pitchFamily="34" charset="0"/>
                <a:ea typeface="Gelasio" pitchFamily="34" charset="0"/>
                <a:cs typeface="Gelasio" pitchFamily="34" charset="0"/>
              </a:rPr>
              <a:t>Dimensions in our dataset</a:t>
            </a:r>
            <a:endParaRPr lang="en-US" sz="1550" dirty="0"/>
          </a:p>
        </p:txBody>
      </p:sp>
      <p:sp>
        <p:nvSpPr>
          <p:cNvPr id="13" name="Text 10"/>
          <p:cNvSpPr/>
          <p:nvPr/>
        </p:nvSpPr>
        <p:spPr>
          <a:xfrm>
            <a:off x="691277" y="6044089"/>
            <a:ext cx="13247846" cy="631984"/>
          </a:xfrm>
          <a:prstGeom prst="rect">
            <a:avLst/>
          </a:prstGeom>
          <a:noFill/>
        </p:spPr>
        <p:txBody>
          <a:bodyPr wrap="square" lIns="0" tIns="0" rIns="0" bIns="0" rtlCol="0" anchor="t"/>
          <a:lstStyle/>
          <a:p>
            <a:pPr marL="0" indent="0" algn="l">
              <a:lnSpc>
                <a:spcPts val="2450"/>
              </a:lnSpc>
              <a:buNone/>
            </a:pPr>
            <a:r>
              <a:rPr lang="en-US" sz="1550" dirty="0">
                <a:solidFill>
                  <a:srgbClr val="746558"/>
                </a:solidFill>
                <a:latin typeface="Gelasio" pitchFamily="34" charset="0"/>
                <a:ea typeface="Gelasio" pitchFamily="34" charset="0"/>
                <a:cs typeface="Gelasio" pitchFamily="34" charset="0"/>
              </a:rPr>
              <a:t>Our dataset contains 5,000 observations across multiple countries and years, providing a comprehensive view of global food wastage patterns. By analyzing metrics such as total waste tonnage, economic losses in millions of dollars, and per capita waste, we can identify critical areas for intervention.</a:t>
            </a:r>
            <a:endParaRPr lang="en-US" sz="1550" dirty="0"/>
          </a:p>
        </p:txBody>
      </p:sp>
      <p:sp>
        <p:nvSpPr>
          <p:cNvPr id="14" name="Text 11"/>
          <p:cNvSpPr/>
          <p:nvPr/>
        </p:nvSpPr>
        <p:spPr>
          <a:xfrm>
            <a:off x="691277" y="7033974"/>
            <a:ext cx="13247846" cy="631984"/>
          </a:xfrm>
          <a:prstGeom prst="rect">
            <a:avLst/>
          </a:prstGeom>
          <a:noFill/>
        </p:spPr>
        <p:txBody>
          <a:bodyPr wrap="square" lIns="0" tIns="0" rIns="0" bIns="0" rtlCol="0" anchor="t"/>
          <a:lstStyle/>
          <a:p>
            <a:pPr marL="0" indent="0" algn="l">
              <a:lnSpc>
                <a:spcPts val="2450"/>
              </a:lnSpc>
              <a:buNone/>
            </a:pPr>
            <a:r>
              <a:rPr lang="en-US" sz="1550" dirty="0">
                <a:solidFill>
                  <a:srgbClr val="746558"/>
                </a:solidFill>
                <a:latin typeface="Gelasio" pitchFamily="34" charset="0"/>
                <a:ea typeface="Gelasio" pitchFamily="34" charset="0"/>
                <a:cs typeface="Gelasio" pitchFamily="34" charset="0"/>
              </a:rPr>
              <a:t>The dataset's eight features allow us to explore relationships between population size, household waste percentages, and economic impact across different food categories and regions.</a:t>
            </a:r>
            <a:endParaRPr lang="en-US" sz="1550" dirty="0"/>
          </a:p>
        </p:txBody>
      </p:sp>
      <p:pic>
        <p:nvPicPr>
          <p:cNvPr id="15" name="Picture 14"/>
          <p:cNvPicPr>
            <a:picLocks noChangeAspect="1"/>
          </p:cNvPicPr>
          <p:nvPr/>
        </p:nvPicPr>
        <p:blipFill>
          <a:blip r:embed="rId2"/>
          <a:srcRect/>
          <a:stretch>
            <a:fillRect/>
          </a:stretch>
        </p:blipFill>
        <p:spPr>
          <a:xfrm>
            <a:off x="11572155" y="7519774"/>
            <a:ext cx="3058244" cy="70982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02813" y="473631"/>
            <a:ext cx="8631912" cy="538163"/>
          </a:xfrm>
          <a:prstGeom prst="rect">
            <a:avLst/>
          </a:prstGeom>
          <a:noFill/>
        </p:spPr>
        <p:txBody>
          <a:bodyPr wrap="none" lIns="0" tIns="0" rIns="0" bIns="0" rtlCol="0" anchor="t"/>
          <a:lstStyle/>
          <a:p>
            <a:pPr marL="0" indent="0" algn="l">
              <a:lnSpc>
                <a:spcPts val="4200"/>
              </a:lnSpc>
              <a:buNone/>
            </a:pPr>
            <a:r>
              <a:rPr lang="en-US" sz="3350" dirty="0">
                <a:solidFill>
                  <a:srgbClr val="484237"/>
                </a:solidFill>
                <a:latin typeface="Gelasio Semi Bold" pitchFamily="34" charset="0"/>
                <a:ea typeface="Gelasio Semi Bold" pitchFamily="34" charset="0"/>
                <a:cs typeface="Gelasio Semi Bold" pitchFamily="34" charset="0"/>
              </a:rPr>
              <a:t>Advanced Data Visualization Techniques</a:t>
            </a:r>
            <a:endParaRPr lang="en-US" sz="3350" dirty="0"/>
          </a:p>
        </p:txBody>
      </p:sp>
      <p:sp>
        <p:nvSpPr>
          <p:cNvPr id="3" name="Shape 1"/>
          <p:cNvSpPr/>
          <p:nvPr/>
        </p:nvSpPr>
        <p:spPr>
          <a:xfrm>
            <a:off x="602813" y="1356241"/>
            <a:ext cx="6626304" cy="1922383"/>
          </a:xfrm>
          <a:prstGeom prst="roundRect">
            <a:avLst>
              <a:gd name="adj" fmla="val 1344"/>
            </a:avLst>
          </a:prstGeom>
          <a:solidFill>
            <a:srgbClr val="EEE8DD"/>
          </a:solidFill>
        </p:spPr>
        <p:txBody>
          <a:bodyPr/>
          <a:lstStyle/>
          <a:p/>
        </p:txBody>
      </p:sp>
      <p:sp>
        <p:nvSpPr>
          <p:cNvPr id="4" name="Text 2"/>
          <p:cNvSpPr/>
          <p:nvPr/>
        </p:nvSpPr>
        <p:spPr>
          <a:xfrm>
            <a:off x="774978" y="1528405"/>
            <a:ext cx="2152888" cy="269081"/>
          </a:xfrm>
          <a:prstGeom prst="rect">
            <a:avLst/>
          </a:prstGeom>
          <a:noFill/>
        </p:spPr>
        <p:txBody>
          <a:bodyPr wrap="none" lIns="0" tIns="0" rIns="0" bIns="0" rtlCol="0" anchor="t"/>
          <a:lstStyle/>
          <a:p>
            <a:pPr marL="0" indent="0" algn="l">
              <a:lnSpc>
                <a:spcPts val="2100"/>
              </a:lnSpc>
              <a:buNone/>
            </a:pPr>
            <a:r>
              <a:rPr lang="en-US" sz="1650" dirty="0">
                <a:solidFill>
                  <a:srgbClr val="746558"/>
                </a:solidFill>
                <a:latin typeface="Gelasio Semi Bold" pitchFamily="34" charset="0"/>
                <a:ea typeface="Gelasio Semi Bold" pitchFamily="34" charset="0"/>
                <a:cs typeface="Gelasio Semi Bold" pitchFamily="34" charset="0"/>
              </a:rPr>
              <a:t>Geospatial Mapping</a:t>
            </a:r>
            <a:endParaRPr lang="en-US" sz="1650" dirty="0"/>
          </a:p>
        </p:txBody>
      </p:sp>
      <p:sp>
        <p:nvSpPr>
          <p:cNvPr id="5" name="Text 3"/>
          <p:cNvSpPr/>
          <p:nvPr/>
        </p:nvSpPr>
        <p:spPr>
          <a:xfrm>
            <a:off x="774978" y="1900714"/>
            <a:ext cx="6281976" cy="551259"/>
          </a:xfrm>
          <a:prstGeom prst="rect">
            <a:avLst/>
          </a:prstGeom>
          <a:noFill/>
        </p:spPr>
        <p:txBody>
          <a:bodyPr wrap="square" lIns="0" tIns="0" rIns="0" bIns="0" rtlCol="0" anchor="t"/>
          <a:lstStyle/>
          <a:p>
            <a:pPr marL="0" indent="0" algn="l">
              <a:lnSpc>
                <a:spcPts val="2150"/>
              </a:lnSpc>
              <a:buNone/>
            </a:pPr>
            <a:r>
              <a:rPr lang="en-US" sz="1350" dirty="0">
                <a:solidFill>
                  <a:srgbClr val="746558"/>
                </a:solidFill>
                <a:latin typeface="Gelasio" pitchFamily="34" charset="0"/>
                <a:ea typeface="Gelasio" pitchFamily="34" charset="0"/>
                <a:cs typeface="Gelasio" pitchFamily="34" charset="0"/>
              </a:rPr>
              <a:t>Visualizing waste patterns on interactive maps to identify regional hotspots and spatial correlations with environmental or economic factors.</a:t>
            </a:r>
            <a:endParaRPr lang="en-US" sz="1350" dirty="0"/>
          </a:p>
        </p:txBody>
      </p:sp>
      <p:sp>
        <p:nvSpPr>
          <p:cNvPr id="6" name="Text 4"/>
          <p:cNvSpPr/>
          <p:nvPr/>
        </p:nvSpPr>
        <p:spPr>
          <a:xfrm>
            <a:off x="774978" y="2555200"/>
            <a:ext cx="6281976" cy="551259"/>
          </a:xfrm>
          <a:prstGeom prst="rect">
            <a:avLst/>
          </a:prstGeom>
          <a:noFill/>
        </p:spPr>
        <p:txBody>
          <a:bodyPr wrap="square" lIns="0" tIns="0" rIns="0" bIns="0" rtlCol="0" anchor="t"/>
          <a:lstStyle/>
          <a:p>
            <a:pPr marL="0" indent="0" algn="l">
              <a:lnSpc>
                <a:spcPts val="2150"/>
              </a:lnSpc>
              <a:buNone/>
            </a:pPr>
            <a:r>
              <a:rPr lang="en-US" sz="1350" dirty="0">
                <a:solidFill>
                  <a:srgbClr val="746558"/>
                </a:solidFill>
                <a:latin typeface="Gelasio" pitchFamily="34" charset="0"/>
                <a:ea typeface="Gelasio" pitchFamily="34" charset="0"/>
                <a:cs typeface="Gelasio" pitchFamily="34" charset="0"/>
              </a:rPr>
              <a:t>These visualizations help policymakers target specific regions for intervention programs.</a:t>
            </a:r>
            <a:endParaRPr lang="en-US" sz="1350" dirty="0"/>
          </a:p>
        </p:txBody>
      </p:sp>
      <p:sp>
        <p:nvSpPr>
          <p:cNvPr id="7" name="Shape 5"/>
          <p:cNvSpPr/>
          <p:nvPr/>
        </p:nvSpPr>
        <p:spPr>
          <a:xfrm>
            <a:off x="7401282" y="1356241"/>
            <a:ext cx="6626304" cy="1922383"/>
          </a:xfrm>
          <a:prstGeom prst="roundRect">
            <a:avLst>
              <a:gd name="adj" fmla="val 1344"/>
            </a:avLst>
          </a:prstGeom>
          <a:solidFill>
            <a:srgbClr val="EEE8DD"/>
          </a:solidFill>
        </p:spPr>
        <p:txBody>
          <a:bodyPr/>
          <a:lstStyle/>
          <a:p/>
        </p:txBody>
      </p:sp>
      <p:sp>
        <p:nvSpPr>
          <p:cNvPr id="8" name="Text 6"/>
          <p:cNvSpPr/>
          <p:nvPr/>
        </p:nvSpPr>
        <p:spPr>
          <a:xfrm>
            <a:off x="7573447" y="1528405"/>
            <a:ext cx="2911554" cy="269081"/>
          </a:xfrm>
          <a:prstGeom prst="rect">
            <a:avLst/>
          </a:prstGeom>
          <a:noFill/>
        </p:spPr>
        <p:txBody>
          <a:bodyPr wrap="none" lIns="0" tIns="0" rIns="0" bIns="0" rtlCol="0" anchor="t"/>
          <a:lstStyle/>
          <a:p>
            <a:pPr marL="0" indent="0" algn="l">
              <a:lnSpc>
                <a:spcPts val="2100"/>
              </a:lnSpc>
              <a:buNone/>
            </a:pPr>
            <a:r>
              <a:rPr lang="en-US" sz="1650" dirty="0">
                <a:solidFill>
                  <a:srgbClr val="746558"/>
                </a:solidFill>
                <a:latin typeface="Gelasio Semi Bold" pitchFamily="34" charset="0"/>
                <a:ea typeface="Gelasio Semi Bold" pitchFamily="34" charset="0"/>
                <a:cs typeface="Gelasio Semi Bold" pitchFamily="34" charset="0"/>
              </a:rPr>
              <a:t>Time Series Decomposition</a:t>
            </a:r>
            <a:endParaRPr lang="en-US" sz="1650" dirty="0"/>
          </a:p>
        </p:txBody>
      </p:sp>
      <p:sp>
        <p:nvSpPr>
          <p:cNvPr id="9" name="Text 7"/>
          <p:cNvSpPr/>
          <p:nvPr/>
        </p:nvSpPr>
        <p:spPr>
          <a:xfrm>
            <a:off x="7573447" y="1900714"/>
            <a:ext cx="6281976" cy="551259"/>
          </a:xfrm>
          <a:prstGeom prst="rect">
            <a:avLst/>
          </a:prstGeom>
          <a:noFill/>
        </p:spPr>
        <p:txBody>
          <a:bodyPr wrap="square" lIns="0" tIns="0" rIns="0" bIns="0" rtlCol="0" anchor="t"/>
          <a:lstStyle/>
          <a:p>
            <a:pPr marL="0" indent="0" algn="l">
              <a:lnSpc>
                <a:spcPts val="2150"/>
              </a:lnSpc>
              <a:buNone/>
            </a:pPr>
            <a:r>
              <a:rPr lang="en-US" sz="1350" dirty="0">
                <a:solidFill>
                  <a:srgbClr val="746558"/>
                </a:solidFill>
                <a:latin typeface="Gelasio" pitchFamily="34" charset="0"/>
                <a:ea typeface="Gelasio" pitchFamily="34" charset="0"/>
                <a:cs typeface="Gelasio" pitchFamily="34" charset="0"/>
              </a:rPr>
              <a:t>Breaking down waste trends into seasonal, trend, and residual components to understand cyclical patterns and long-term changes.</a:t>
            </a:r>
            <a:endParaRPr lang="en-US" sz="1350" dirty="0"/>
          </a:p>
        </p:txBody>
      </p:sp>
      <p:sp>
        <p:nvSpPr>
          <p:cNvPr id="10" name="Text 8"/>
          <p:cNvSpPr/>
          <p:nvPr/>
        </p:nvSpPr>
        <p:spPr>
          <a:xfrm>
            <a:off x="7573447" y="2555200"/>
            <a:ext cx="6281976" cy="551259"/>
          </a:xfrm>
          <a:prstGeom prst="rect">
            <a:avLst/>
          </a:prstGeom>
          <a:noFill/>
        </p:spPr>
        <p:txBody>
          <a:bodyPr wrap="square" lIns="0" tIns="0" rIns="0" bIns="0" rtlCol="0" anchor="t"/>
          <a:lstStyle/>
          <a:p>
            <a:pPr marL="0" indent="0" algn="l">
              <a:lnSpc>
                <a:spcPts val="2150"/>
              </a:lnSpc>
              <a:buNone/>
            </a:pPr>
            <a:r>
              <a:rPr lang="en-US" sz="1350" dirty="0">
                <a:solidFill>
                  <a:srgbClr val="746558"/>
                </a:solidFill>
                <a:latin typeface="Gelasio" pitchFamily="34" charset="0"/>
                <a:ea typeface="Gelasio" pitchFamily="34" charset="0"/>
                <a:cs typeface="Gelasio" pitchFamily="34" charset="0"/>
              </a:rPr>
              <a:t>Useful for forecasting future waste levels and measuring the impact of intervention programs.</a:t>
            </a:r>
            <a:endParaRPr lang="en-US" sz="1350" dirty="0"/>
          </a:p>
        </p:txBody>
      </p:sp>
      <p:pic>
        <p:nvPicPr>
          <p:cNvPr id="20" name="Picture 3"/>
          <p:cNvPicPr>
            <a:picLocks noChangeAspect="1"/>
          </p:cNvPicPr>
          <p:nvPr/>
        </p:nvPicPr>
        <p:blipFill>
          <a:blip r:embed="rId1"/>
          <a:srcRect/>
          <a:stretch>
            <a:fillRect/>
          </a:stretch>
        </p:blipFill>
        <p:spPr>
          <a:xfrm>
            <a:off x="602813" y="3864173"/>
            <a:ext cx="6626304" cy="3861995"/>
          </a:xfrm>
          <a:prstGeom prst="rect">
            <a:avLst/>
          </a:prstGeom>
        </p:spPr>
      </p:pic>
      <p:pic>
        <p:nvPicPr>
          <p:cNvPr id="21" name="Picture 2"/>
          <p:cNvPicPr>
            <a:picLocks noChangeAspect="1"/>
          </p:cNvPicPr>
          <p:nvPr/>
        </p:nvPicPr>
        <p:blipFill>
          <a:blip r:embed="rId2"/>
          <a:srcRect/>
          <a:stretch>
            <a:fillRect/>
          </a:stretch>
        </p:blipFill>
        <p:spPr>
          <a:xfrm>
            <a:off x="7487707" y="3795234"/>
            <a:ext cx="6539879" cy="3849701"/>
          </a:xfrm>
          <a:prstGeom prst="rect">
            <a:avLst/>
          </a:prstGeom>
        </p:spPr>
      </p:pic>
      <p:pic>
        <p:nvPicPr>
          <p:cNvPr id="23" name="Picture 22"/>
          <p:cNvPicPr>
            <a:picLocks noChangeAspect="1"/>
          </p:cNvPicPr>
          <p:nvPr/>
        </p:nvPicPr>
        <p:blipFill>
          <a:blip r:embed="rId3"/>
          <a:srcRect/>
          <a:stretch>
            <a:fillRect/>
          </a:stretch>
        </p:blipFill>
        <p:spPr>
          <a:xfrm>
            <a:off x="11572155" y="7644935"/>
            <a:ext cx="3058245" cy="58466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02813" y="473631"/>
            <a:ext cx="8631912" cy="538163"/>
          </a:xfrm>
          <a:prstGeom prst="rect">
            <a:avLst/>
          </a:prstGeom>
          <a:noFill/>
        </p:spPr>
        <p:txBody>
          <a:bodyPr wrap="none" lIns="0" tIns="0" rIns="0" bIns="0" rtlCol="0" anchor="t"/>
          <a:lstStyle/>
          <a:p>
            <a:pPr marL="0" indent="0" algn="l">
              <a:lnSpc>
                <a:spcPts val="4200"/>
              </a:lnSpc>
              <a:buNone/>
            </a:pPr>
            <a:r>
              <a:rPr lang="en-US" sz="3350" dirty="0">
                <a:solidFill>
                  <a:srgbClr val="484237"/>
                </a:solidFill>
                <a:latin typeface="Gelasio Semi Bold" pitchFamily="34" charset="0"/>
                <a:ea typeface="Gelasio Semi Bold" pitchFamily="34" charset="0"/>
                <a:cs typeface="Gelasio Semi Bold" pitchFamily="34" charset="0"/>
              </a:rPr>
              <a:t>Advanced Data Visualization Techniques</a:t>
            </a:r>
            <a:endParaRPr lang="en-US" sz="3350" dirty="0"/>
          </a:p>
        </p:txBody>
      </p:sp>
      <p:sp>
        <p:nvSpPr>
          <p:cNvPr id="20" name="Shape 9"/>
          <p:cNvSpPr/>
          <p:nvPr/>
        </p:nvSpPr>
        <p:spPr>
          <a:xfrm>
            <a:off x="505995" y="1256271"/>
            <a:ext cx="6626304" cy="1646753"/>
          </a:xfrm>
          <a:prstGeom prst="roundRect">
            <a:avLst>
              <a:gd name="adj" fmla="val 1569"/>
            </a:avLst>
          </a:prstGeom>
          <a:solidFill>
            <a:srgbClr val="EEE8DD"/>
          </a:solidFill>
        </p:spPr>
        <p:txBody>
          <a:bodyPr/>
          <a:lstStyle/>
          <a:p/>
        </p:txBody>
      </p:sp>
      <p:sp>
        <p:nvSpPr>
          <p:cNvPr id="21" name="Text 10"/>
          <p:cNvSpPr/>
          <p:nvPr/>
        </p:nvSpPr>
        <p:spPr>
          <a:xfrm>
            <a:off x="678159" y="1256271"/>
            <a:ext cx="2364343" cy="269081"/>
          </a:xfrm>
          <a:prstGeom prst="rect">
            <a:avLst/>
          </a:prstGeom>
          <a:noFill/>
        </p:spPr>
        <p:txBody>
          <a:bodyPr wrap="none" lIns="0" tIns="0" rIns="0" bIns="0" rtlCol="0" anchor="t"/>
          <a:lstStyle/>
          <a:p>
            <a:pPr marL="0" indent="0" algn="l">
              <a:lnSpc>
                <a:spcPts val="2100"/>
              </a:lnSpc>
              <a:buNone/>
            </a:pPr>
            <a:r>
              <a:rPr lang="en-US" sz="1650" dirty="0">
                <a:solidFill>
                  <a:srgbClr val="746558"/>
                </a:solidFill>
                <a:latin typeface="Gelasio Semi Bold" pitchFamily="34" charset="0"/>
                <a:ea typeface="Gelasio Semi Bold" pitchFamily="34" charset="0"/>
                <a:cs typeface="Gelasio Semi Bold" pitchFamily="34" charset="0"/>
              </a:rPr>
              <a:t>Correlation Heatmaps</a:t>
            </a:r>
            <a:endParaRPr lang="en-US" sz="1650" dirty="0"/>
          </a:p>
        </p:txBody>
      </p:sp>
      <p:sp>
        <p:nvSpPr>
          <p:cNvPr id="22" name="Text 11"/>
          <p:cNvSpPr/>
          <p:nvPr/>
        </p:nvSpPr>
        <p:spPr>
          <a:xfrm>
            <a:off x="678159" y="1628579"/>
            <a:ext cx="6281976" cy="551259"/>
          </a:xfrm>
          <a:prstGeom prst="rect">
            <a:avLst/>
          </a:prstGeom>
          <a:noFill/>
        </p:spPr>
        <p:txBody>
          <a:bodyPr wrap="square" lIns="0" tIns="0" rIns="0" bIns="0" rtlCol="0" anchor="t"/>
          <a:lstStyle/>
          <a:p>
            <a:pPr marL="0" indent="0" algn="l">
              <a:lnSpc>
                <a:spcPts val="2150"/>
              </a:lnSpc>
              <a:buNone/>
            </a:pPr>
            <a:r>
              <a:rPr lang="en-US" sz="1350" dirty="0">
                <a:solidFill>
                  <a:srgbClr val="746558"/>
                </a:solidFill>
                <a:latin typeface="Gelasio" pitchFamily="34" charset="0"/>
                <a:ea typeface="Gelasio" pitchFamily="34" charset="0"/>
                <a:cs typeface="Gelasio" pitchFamily="34" charset="0"/>
              </a:rPr>
              <a:t>Identifying relationships between features through color-coded matrices, revealing which factors are most strongly associated with high waste levels.</a:t>
            </a:r>
            <a:endParaRPr lang="en-US" sz="1350" dirty="0"/>
          </a:p>
        </p:txBody>
      </p:sp>
      <p:sp>
        <p:nvSpPr>
          <p:cNvPr id="23" name="Text 12"/>
          <p:cNvSpPr/>
          <p:nvPr/>
        </p:nvSpPr>
        <p:spPr>
          <a:xfrm>
            <a:off x="678159" y="2283066"/>
            <a:ext cx="6281976" cy="275630"/>
          </a:xfrm>
          <a:prstGeom prst="rect">
            <a:avLst/>
          </a:prstGeom>
          <a:noFill/>
        </p:spPr>
        <p:txBody>
          <a:bodyPr wrap="none" lIns="0" tIns="0" rIns="0" bIns="0" rtlCol="0" anchor="t"/>
          <a:lstStyle/>
          <a:p>
            <a:pPr marL="0" indent="0" algn="l">
              <a:lnSpc>
                <a:spcPts val="2150"/>
              </a:lnSpc>
              <a:buNone/>
            </a:pPr>
            <a:r>
              <a:rPr lang="en-US" sz="1350" dirty="0">
                <a:solidFill>
                  <a:srgbClr val="746558"/>
                </a:solidFill>
                <a:latin typeface="Gelasio" pitchFamily="34" charset="0"/>
                <a:ea typeface="Gelasio" pitchFamily="34" charset="0"/>
                <a:cs typeface="Gelasio" pitchFamily="34" charset="0"/>
              </a:rPr>
              <a:t>Helps prioritize which variables to include in predictive models.</a:t>
            </a:r>
            <a:endParaRPr lang="en-US" sz="1350" dirty="0"/>
          </a:p>
        </p:txBody>
      </p:sp>
      <p:sp>
        <p:nvSpPr>
          <p:cNvPr id="24" name="Shape 13"/>
          <p:cNvSpPr/>
          <p:nvPr/>
        </p:nvSpPr>
        <p:spPr>
          <a:xfrm>
            <a:off x="7304463" y="1256271"/>
            <a:ext cx="6626304" cy="1646753"/>
          </a:xfrm>
          <a:prstGeom prst="roundRect">
            <a:avLst>
              <a:gd name="adj" fmla="val 1569"/>
            </a:avLst>
          </a:prstGeom>
          <a:solidFill>
            <a:srgbClr val="EEE8DD"/>
          </a:solidFill>
        </p:spPr>
        <p:txBody>
          <a:bodyPr/>
          <a:lstStyle/>
          <a:p/>
        </p:txBody>
      </p:sp>
      <p:sp>
        <p:nvSpPr>
          <p:cNvPr id="25" name="Text 14"/>
          <p:cNvSpPr/>
          <p:nvPr/>
        </p:nvSpPr>
        <p:spPr>
          <a:xfrm>
            <a:off x="7476628" y="1256271"/>
            <a:ext cx="2152888" cy="269081"/>
          </a:xfrm>
          <a:prstGeom prst="rect">
            <a:avLst/>
          </a:prstGeom>
          <a:noFill/>
        </p:spPr>
        <p:txBody>
          <a:bodyPr wrap="none" lIns="0" tIns="0" rIns="0" bIns="0" rtlCol="0" anchor="t"/>
          <a:lstStyle/>
          <a:p>
            <a:pPr marL="0" indent="0" algn="l">
              <a:lnSpc>
                <a:spcPts val="2100"/>
              </a:lnSpc>
              <a:buNone/>
            </a:pPr>
            <a:r>
              <a:rPr lang="en-US" sz="1650" dirty="0">
                <a:solidFill>
                  <a:srgbClr val="746558"/>
                </a:solidFill>
                <a:latin typeface="Gelasio Semi Bold" pitchFamily="34" charset="0"/>
                <a:ea typeface="Gelasio Semi Bold" pitchFamily="34" charset="0"/>
                <a:cs typeface="Gelasio Semi Bold" pitchFamily="34" charset="0"/>
              </a:rPr>
              <a:t>Sankey Diagrams</a:t>
            </a:r>
            <a:endParaRPr lang="en-US" sz="1650" dirty="0"/>
          </a:p>
        </p:txBody>
      </p:sp>
      <p:sp>
        <p:nvSpPr>
          <p:cNvPr id="26" name="Text 15"/>
          <p:cNvSpPr/>
          <p:nvPr/>
        </p:nvSpPr>
        <p:spPr>
          <a:xfrm>
            <a:off x="7476628" y="1628579"/>
            <a:ext cx="6281976" cy="551259"/>
          </a:xfrm>
          <a:prstGeom prst="rect">
            <a:avLst/>
          </a:prstGeom>
          <a:noFill/>
        </p:spPr>
        <p:txBody>
          <a:bodyPr wrap="square" lIns="0" tIns="0" rIns="0" bIns="0" rtlCol="0" anchor="t"/>
          <a:lstStyle/>
          <a:p>
            <a:pPr marL="0" indent="0" algn="l">
              <a:lnSpc>
                <a:spcPts val="2150"/>
              </a:lnSpc>
              <a:buNone/>
            </a:pPr>
            <a:r>
              <a:rPr lang="en-US" sz="1350" dirty="0">
                <a:solidFill>
                  <a:srgbClr val="746558"/>
                </a:solidFill>
                <a:latin typeface="Gelasio" pitchFamily="34" charset="0"/>
                <a:ea typeface="Gelasio" pitchFamily="34" charset="0"/>
                <a:cs typeface="Gelasio" pitchFamily="34" charset="0"/>
              </a:rPr>
              <a:t>Tracking the flow of food waste through different stages of the supply chain, highlighting where the greatest losses occur.</a:t>
            </a:r>
            <a:endParaRPr lang="en-US" sz="1350" dirty="0"/>
          </a:p>
        </p:txBody>
      </p:sp>
      <p:sp>
        <p:nvSpPr>
          <p:cNvPr id="27" name="Text 16"/>
          <p:cNvSpPr/>
          <p:nvPr/>
        </p:nvSpPr>
        <p:spPr>
          <a:xfrm>
            <a:off x="7476628" y="2283066"/>
            <a:ext cx="6281976" cy="275630"/>
          </a:xfrm>
          <a:prstGeom prst="rect">
            <a:avLst/>
          </a:prstGeom>
          <a:noFill/>
        </p:spPr>
        <p:txBody>
          <a:bodyPr wrap="none" lIns="0" tIns="0" rIns="0" bIns="0" rtlCol="0" anchor="t"/>
          <a:lstStyle/>
          <a:p>
            <a:pPr marL="0" indent="0" algn="l">
              <a:lnSpc>
                <a:spcPts val="2150"/>
              </a:lnSpc>
              <a:buNone/>
            </a:pPr>
            <a:r>
              <a:rPr lang="en-US" sz="1350" dirty="0">
                <a:solidFill>
                  <a:srgbClr val="746558"/>
                </a:solidFill>
                <a:latin typeface="Gelasio" pitchFamily="34" charset="0"/>
                <a:ea typeface="Gelasio" pitchFamily="34" charset="0"/>
                <a:cs typeface="Gelasio" pitchFamily="34" charset="0"/>
              </a:rPr>
              <a:t>Essential for identifying critical intervention points for waste reduction.</a:t>
            </a:r>
            <a:endParaRPr lang="en-US" sz="1350" dirty="0"/>
          </a:p>
        </p:txBody>
      </p:sp>
      <p:sp>
        <p:nvSpPr>
          <p:cNvPr id="28" name="Text 17"/>
          <p:cNvSpPr/>
          <p:nvPr/>
        </p:nvSpPr>
        <p:spPr>
          <a:xfrm>
            <a:off x="505993" y="7467351"/>
            <a:ext cx="13424773" cy="551259"/>
          </a:xfrm>
          <a:prstGeom prst="rect">
            <a:avLst/>
          </a:prstGeom>
          <a:noFill/>
        </p:spPr>
        <p:txBody>
          <a:bodyPr wrap="square" lIns="0" tIns="0" rIns="0" bIns="0" rtlCol="0" anchor="t"/>
          <a:lstStyle/>
          <a:p>
            <a:pPr marL="0" indent="0" algn="l">
              <a:lnSpc>
                <a:spcPts val="2150"/>
              </a:lnSpc>
              <a:buNone/>
            </a:pPr>
            <a:r>
              <a:rPr lang="en-US" sz="1350" dirty="0">
                <a:solidFill>
                  <a:srgbClr val="746558"/>
                </a:solidFill>
                <a:latin typeface="Gelasio" pitchFamily="34" charset="0"/>
                <a:ea typeface="Gelasio" pitchFamily="34" charset="0"/>
                <a:cs typeface="Gelasio" pitchFamily="34" charset="0"/>
              </a:rPr>
              <a:t>Effective data visualization transforms complex patterns into intuitive insights. By applying these advanced visualization techniques to our food waste dataset, we make patterns more accessible to stakeholders and decision-makers from diverse backgrounds.</a:t>
            </a:r>
            <a:endParaRPr lang="en-US" sz="1350" dirty="0"/>
          </a:p>
        </p:txBody>
      </p:sp>
      <p:pic>
        <p:nvPicPr>
          <p:cNvPr id="30" name="Picture 4"/>
          <p:cNvPicPr>
            <a:picLocks noChangeAspect="1"/>
          </p:cNvPicPr>
          <p:nvPr/>
        </p:nvPicPr>
        <p:blipFill>
          <a:blip r:embed="rId1"/>
          <a:srcRect/>
          <a:stretch>
            <a:fillRect/>
          </a:stretch>
        </p:blipFill>
        <p:spPr>
          <a:xfrm>
            <a:off x="602813" y="3175481"/>
            <a:ext cx="6540221" cy="3849700"/>
          </a:xfrm>
          <a:prstGeom prst="rect">
            <a:avLst/>
          </a:prstGeom>
        </p:spPr>
      </p:pic>
      <p:pic>
        <p:nvPicPr>
          <p:cNvPr id="32" name="Picture 31"/>
          <p:cNvPicPr>
            <a:picLocks noChangeAspect="1"/>
          </p:cNvPicPr>
          <p:nvPr/>
        </p:nvPicPr>
        <p:blipFill>
          <a:blip r:embed="rId2"/>
          <a:srcRect/>
          <a:stretch>
            <a:fillRect/>
          </a:stretch>
        </p:blipFill>
        <p:spPr>
          <a:xfrm>
            <a:off x="7315202" y="3175481"/>
            <a:ext cx="6540222" cy="3849701"/>
          </a:xfrm>
          <a:prstGeom prst="rect">
            <a:avLst/>
          </a:prstGeom>
        </p:spPr>
      </p:pic>
      <p:pic>
        <p:nvPicPr>
          <p:cNvPr id="34" name="Picture 33"/>
          <p:cNvPicPr>
            <a:picLocks noChangeAspect="1"/>
          </p:cNvPicPr>
          <p:nvPr/>
        </p:nvPicPr>
        <p:blipFill>
          <a:blip r:embed="rId3"/>
          <a:srcRect/>
          <a:stretch>
            <a:fillRect/>
          </a:stretch>
        </p:blipFill>
        <p:spPr>
          <a:xfrm>
            <a:off x="11572155" y="7807619"/>
            <a:ext cx="3058245" cy="421981"/>
          </a:xfrm>
          <a:prstGeom prst="rect">
            <a:avLst/>
          </a:prstGeom>
        </p:spPr>
      </p:pic>
      <p:pic>
        <p:nvPicPr>
          <p:cNvPr id="35" name="Picture 34"/>
          <p:cNvPicPr>
            <a:picLocks noChangeAspect="1"/>
          </p:cNvPicPr>
          <p:nvPr/>
        </p:nvPicPr>
        <p:blipFill>
          <a:blip r:embed="rId4"/>
          <a:srcRect/>
          <a:stretch>
            <a:fillRect/>
          </a:stretch>
        </p:blipFill>
        <p:spPr>
          <a:xfrm>
            <a:off x="11710467" y="7742980"/>
            <a:ext cx="2919933" cy="48662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58679"/>
            <a:ext cx="12175927" cy="708779"/>
          </a:xfrm>
          <a:prstGeom prst="rect">
            <a:avLst/>
          </a:prstGeom>
          <a:noFill/>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0"/>
                <a:cs typeface="Gelasio Semi Bold" pitchFamily="34" charset="0"/>
              </a:rPr>
              <a:t>Exploratory Data Analysis: Key Dimensions</a:t>
            </a:r>
            <a:endParaRPr lang="en-US" sz="4450" dirty="0"/>
          </a:p>
        </p:txBody>
      </p:sp>
      <p:sp>
        <p:nvSpPr>
          <p:cNvPr id="3" name="Text 1"/>
          <p:cNvSpPr/>
          <p:nvPr/>
        </p:nvSpPr>
        <p:spPr>
          <a:xfrm>
            <a:off x="793790" y="2134433"/>
            <a:ext cx="2849523" cy="354330"/>
          </a:xfrm>
          <a:prstGeom prst="rect">
            <a:avLst/>
          </a:prstGeom>
          <a:noFill/>
        </p:spPr>
        <p:txBody>
          <a:bodyPr wrap="none" lIns="0" tIns="0" rIns="0" bIns="0" rtlCol="0" anchor="t"/>
          <a:lstStyle/>
          <a:p>
            <a:pPr marL="0" indent="0" algn="l">
              <a:lnSpc>
                <a:spcPts val="2750"/>
              </a:lnSpc>
              <a:buNone/>
            </a:pPr>
            <a:r>
              <a:rPr lang="en-US" sz="2200" dirty="0">
                <a:solidFill>
                  <a:srgbClr val="484237"/>
                </a:solidFill>
                <a:latin typeface="Gelasio Semi Bold" pitchFamily="34" charset="0"/>
                <a:ea typeface="Gelasio Semi Bold" pitchFamily="34" charset="0"/>
                <a:cs typeface="Gelasio Semi Bold" pitchFamily="34" charset="0"/>
              </a:rPr>
              <a:t>Geographic Analysis</a:t>
            </a:r>
            <a:endParaRPr lang="en-US" sz="2200" dirty="0"/>
          </a:p>
        </p:txBody>
      </p:sp>
      <p:sp>
        <p:nvSpPr>
          <p:cNvPr id="4" name="Text 2"/>
          <p:cNvSpPr/>
          <p:nvPr/>
        </p:nvSpPr>
        <p:spPr>
          <a:xfrm>
            <a:off x="793790" y="2715578"/>
            <a:ext cx="3978116" cy="1451610"/>
          </a:xfrm>
          <a:prstGeom prst="rect">
            <a:avLst/>
          </a:prstGeom>
          <a:noFill/>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0"/>
                <a:cs typeface="Gelasio" pitchFamily="34" charset="0"/>
              </a:rPr>
              <a:t>Examining waste patterns across different countries to identify regional variations and cultural factors influencing food waste generation.</a:t>
            </a:r>
            <a:endParaRPr lang="en-US" sz="1750" dirty="0"/>
          </a:p>
        </p:txBody>
      </p:sp>
      <p:sp>
        <p:nvSpPr>
          <p:cNvPr id="5" name="Text 3"/>
          <p:cNvSpPr/>
          <p:nvPr/>
        </p:nvSpPr>
        <p:spPr>
          <a:xfrm>
            <a:off x="793790" y="4371261"/>
            <a:ext cx="3978116" cy="1814513"/>
          </a:xfrm>
          <a:prstGeom prst="rect">
            <a:avLst/>
          </a:prstGeom>
          <a:noFill/>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0"/>
                <a:cs typeface="Gelasio" pitchFamily="34" charset="0"/>
              </a:rPr>
              <a:t>This dimension allows us to compare developed versus developing nations and understand how economic development correlates with wastage patterns.</a:t>
            </a:r>
            <a:endParaRPr lang="en-US" sz="1750" dirty="0"/>
          </a:p>
        </p:txBody>
      </p:sp>
      <p:sp>
        <p:nvSpPr>
          <p:cNvPr id="10" name="Text 8"/>
          <p:cNvSpPr/>
          <p:nvPr/>
        </p:nvSpPr>
        <p:spPr>
          <a:xfrm>
            <a:off x="793790" y="6644997"/>
            <a:ext cx="13042821" cy="725805"/>
          </a:xfrm>
          <a:prstGeom prst="rect">
            <a:avLst/>
          </a:prstGeom>
          <a:noFill/>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0"/>
                <a:cs typeface="Gelasio" pitchFamily="34" charset="0"/>
              </a:rPr>
              <a:t>Our exploratory data analysis focuses on understanding relationships between key variables. By examining these dimensions together, we can identify critical patterns and potential intervention points across the food supply chain.</a:t>
            </a:r>
            <a:endParaRPr lang="en-US" sz="1750" dirty="0"/>
          </a:p>
        </p:txBody>
      </p:sp>
      <p:pic>
        <p:nvPicPr>
          <p:cNvPr id="11" name="Picture 3"/>
          <p:cNvPicPr>
            <a:picLocks noChangeAspect="1"/>
          </p:cNvPicPr>
          <p:nvPr/>
        </p:nvPicPr>
        <p:blipFill>
          <a:blip r:embed="rId1"/>
          <a:srcRect/>
          <a:stretch>
            <a:fillRect/>
          </a:stretch>
        </p:blipFill>
        <p:spPr>
          <a:xfrm>
            <a:off x="5406185" y="1642156"/>
            <a:ext cx="8210424" cy="4945288"/>
          </a:xfrm>
          <a:prstGeom prst="rect">
            <a:avLst/>
          </a:prstGeom>
        </p:spPr>
      </p:pic>
      <p:pic>
        <p:nvPicPr>
          <p:cNvPr id="12" name="Picture 11"/>
          <p:cNvPicPr>
            <a:picLocks noChangeAspect="1"/>
          </p:cNvPicPr>
          <p:nvPr/>
        </p:nvPicPr>
        <p:blipFill>
          <a:blip r:embed="rId2"/>
          <a:srcRect/>
          <a:stretch>
            <a:fillRect/>
          </a:stretch>
        </p:blipFill>
        <p:spPr>
          <a:xfrm>
            <a:off x="11572155" y="7222094"/>
            <a:ext cx="3058245" cy="101531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58679"/>
            <a:ext cx="12175927" cy="708779"/>
          </a:xfrm>
          <a:prstGeom prst="rect">
            <a:avLst/>
          </a:prstGeom>
          <a:noFill/>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0"/>
                <a:cs typeface="Gelasio Semi Bold" pitchFamily="34" charset="0"/>
              </a:rPr>
              <a:t>Exploratory Data Analysis: Key Dimensions</a:t>
            </a:r>
            <a:endParaRPr lang="en-US" sz="4450" dirty="0"/>
          </a:p>
        </p:txBody>
      </p:sp>
      <p:sp>
        <p:nvSpPr>
          <p:cNvPr id="11" name="Text 4"/>
          <p:cNvSpPr/>
          <p:nvPr/>
        </p:nvSpPr>
        <p:spPr>
          <a:xfrm>
            <a:off x="793790" y="2134433"/>
            <a:ext cx="7374373" cy="354330"/>
          </a:xfrm>
          <a:prstGeom prst="rect">
            <a:avLst/>
          </a:prstGeom>
          <a:noFill/>
        </p:spPr>
        <p:txBody>
          <a:bodyPr wrap="none" lIns="0" tIns="0" rIns="0" bIns="0" rtlCol="0" anchor="t"/>
          <a:lstStyle/>
          <a:p>
            <a:pPr marL="0" indent="0" algn="l">
              <a:lnSpc>
                <a:spcPts val="2750"/>
              </a:lnSpc>
              <a:buNone/>
            </a:pPr>
            <a:r>
              <a:rPr lang="en-US" sz="2200" dirty="0">
                <a:solidFill>
                  <a:srgbClr val="484237"/>
                </a:solidFill>
                <a:latin typeface="Gelasio Semi Bold" pitchFamily="34" charset="0"/>
                <a:ea typeface="Gelasio Semi Bold" pitchFamily="34" charset="0"/>
                <a:cs typeface="Gelasio Semi Bold" pitchFamily="34" charset="0"/>
              </a:rPr>
              <a:t>Temporal Trends</a:t>
            </a:r>
            <a:endParaRPr lang="en-US" sz="2200" dirty="0"/>
          </a:p>
        </p:txBody>
      </p:sp>
      <p:sp>
        <p:nvSpPr>
          <p:cNvPr id="12" name="Text 5"/>
          <p:cNvSpPr/>
          <p:nvPr/>
        </p:nvSpPr>
        <p:spPr>
          <a:xfrm>
            <a:off x="793790" y="2584381"/>
            <a:ext cx="4085269" cy="2177415"/>
          </a:xfrm>
          <a:prstGeom prst="rect">
            <a:avLst/>
          </a:prstGeom>
          <a:noFill/>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0"/>
                <a:cs typeface="Gelasio" pitchFamily="34" charset="0"/>
              </a:rPr>
              <a:t>Analyzing how food waste has changed over time, identifying seasonal patterns and long-term trends that may be influenced by policy changes, economic conditions, or awareness campaigns.</a:t>
            </a:r>
            <a:endParaRPr lang="en-US" sz="1750" dirty="0"/>
          </a:p>
        </p:txBody>
      </p:sp>
      <p:pic>
        <p:nvPicPr>
          <p:cNvPr id="13" name="Picture 1"/>
          <p:cNvPicPr>
            <a:picLocks noChangeAspect="1"/>
          </p:cNvPicPr>
          <p:nvPr/>
        </p:nvPicPr>
        <p:blipFill>
          <a:blip r:embed="rId1"/>
          <a:srcRect/>
          <a:stretch>
            <a:fillRect/>
          </a:stretch>
        </p:blipFill>
        <p:spPr>
          <a:xfrm>
            <a:off x="5366090" y="1760551"/>
            <a:ext cx="9120145" cy="5772836"/>
          </a:xfrm>
          <a:prstGeom prst="rect">
            <a:avLst/>
          </a:prstGeom>
        </p:spPr>
      </p:pic>
      <p:pic>
        <p:nvPicPr>
          <p:cNvPr id="14" name="Picture 13"/>
          <p:cNvPicPr>
            <a:picLocks noChangeAspect="1"/>
          </p:cNvPicPr>
          <p:nvPr/>
        </p:nvPicPr>
        <p:blipFill>
          <a:blip r:embed="rId2"/>
          <a:srcRect/>
          <a:stretch>
            <a:fillRect/>
          </a:stretch>
        </p:blipFill>
        <p:spPr>
          <a:xfrm>
            <a:off x="11710468" y="7726480"/>
            <a:ext cx="2919934" cy="39810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858679"/>
            <a:ext cx="12175927" cy="708779"/>
          </a:xfrm>
          <a:prstGeom prst="rect">
            <a:avLst/>
          </a:prstGeom>
          <a:noFill/>
        </p:spPr>
        <p:txBody>
          <a:bodyPr wrap="non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0"/>
                <a:cs typeface="Gelasio Semi Bold" pitchFamily="34" charset="0"/>
              </a:rPr>
              <a:t>Exploratory Data Analysis: Key Dimensions</a:t>
            </a:r>
            <a:endParaRPr lang="en-US" sz="4450" dirty="0"/>
          </a:p>
        </p:txBody>
      </p:sp>
      <p:sp>
        <p:nvSpPr>
          <p:cNvPr id="11" name="Text 6"/>
          <p:cNvSpPr/>
          <p:nvPr/>
        </p:nvSpPr>
        <p:spPr>
          <a:xfrm>
            <a:off x="780539" y="2197386"/>
            <a:ext cx="3849939" cy="327158"/>
          </a:xfrm>
          <a:prstGeom prst="rect">
            <a:avLst/>
          </a:prstGeom>
          <a:noFill/>
        </p:spPr>
        <p:txBody>
          <a:bodyPr wrap="none" lIns="0" tIns="0" rIns="0" bIns="0" rtlCol="0" anchor="t"/>
          <a:lstStyle/>
          <a:p>
            <a:pPr marL="0" indent="0" algn="l">
              <a:lnSpc>
                <a:spcPts val="2750"/>
              </a:lnSpc>
              <a:buNone/>
            </a:pPr>
            <a:r>
              <a:rPr lang="en-US" sz="2200" dirty="0">
                <a:solidFill>
                  <a:srgbClr val="484237"/>
                </a:solidFill>
                <a:latin typeface="Gelasio Semi Bold" pitchFamily="34" charset="0"/>
                <a:ea typeface="Gelasio Semi Bold" pitchFamily="34" charset="0"/>
                <a:cs typeface="Gelasio Semi Bold" pitchFamily="34" charset="0"/>
              </a:rPr>
              <a:t>Food Category Analysis</a:t>
            </a:r>
            <a:endParaRPr lang="en-US" sz="2200" dirty="0"/>
          </a:p>
        </p:txBody>
      </p:sp>
      <p:sp>
        <p:nvSpPr>
          <p:cNvPr id="12" name="Text 7"/>
          <p:cNvSpPr/>
          <p:nvPr/>
        </p:nvSpPr>
        <p:spPr>
          <a:xfrm>
            <a:off x="499294" y="2918336"/>
            <a:ext cx="5025873" cy="2010438"/>
          </a:xfrm>
          <a:prstGeom prst="rect">
            <a:avLst/>
          </a:prstGeom>
          <a:noFill/>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0"/>
                <a:cs typeface="Gelasio" pitchFamily="34" charset="0"/>
              </a:rPr>
              <a:t>Breaking down waste by food type to identify which categories experience the highest wastage rates and economic losses, allowing for targeted interventions in specific food supply chains.</a:t>
            </a:r>
            <a:endParaRPr lang="en-US" sz="1750" dirty="0"/>
          </a:p>
        </p:txBody>
      </p:sp>
      <p:pic>
        <p:nvPicPr>
          <p:cNvPr id="13" name="Picture 2"/>
          <p:cNvPicPr>
            <a:picLocks noChangeAspect="1"/>
          </p:cNvPicPr>
          <p:nvPr/>
        </p:nvPicPr>
        <p:blipFill>
          <a:blip r:embed="rId1"/>
          <a:srcRect/>
          <a:stretch>
            <a:fillRect/>
          </a:stretch>
        </p:blipFill>
        <p:spPr>
          <a:xfrm>
            <a:off x="5844208" y="1824824"/>
            <a:ext cx="8690776" cy="628550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anna zack</cp:lastModifiedBy>
  <cp:revision>1</cp:revision>
  <dcterms:created xsi:type="dcterms:W3CDTF">2025-03-26T18:18:18Z</dcterms:created>
  <dcterms:modified xsi:type="dcterms:W3CDTF">2025-05-15T18:46:03Z</dcterms:modified>
</cp:coreProperties>
</file>